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Ex1.xml" ContentType="application/vnd.ms-office.chartex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327" r:id="rId5"/>
    <p:sldId id="328" r:id="rId6"/>
    <p:sldId id="326" r:id="rId7"/>
    <p:sldId id="337" r:id="rId8"/>
    <p:sldId id="338" r:id="rId9"/>
    <p:sldId id="339" r:id="rId10"/>
    <p:sldId id="343" r:id="rId11"/>
    <p:sldId id="344" r:id="rId12"/>
    <p:sldId id="346" r:id="rId13"/>
    <p:sldId id="347" r:id="rId14"/>
    <p:sldId id="348" r:id="rId15"/>
    <p:sldId id="349" r:id="rId16"/>
    <p:sldId id="350" r:id="rId17"/>
    <p:sldId id="351" r:id="rId18"/>
    <p:sldId id="335" r:id="rId19"/>
    <p:sldId id="286" r:id="rId20"/>
    <p:sldId id="336" r:id="rId21"/>
    <p:sldId id="287" r:id="rId22"/>
    <p:sldId id="317" r:id="rId23"/>
    <p:sldId id="311" r:id="rId24"/>
    <p:sldId id="315" r:id="rId25"/>
    <p:sldId id="330" r:id="rId26"/>
    <p:sldId id="334" r:id="rId27"/>
    <p:sldId id="332" r:id="rId28"/>
    <p:sldId id="333" r:id="rId29"/>
    <p:sldId id="319" r:id="rId30"/>
    <p:sldId id="309" r:id="rId31"/>
    <p:sldId id="331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141BCB"/>
    <a:srgbClr val="ECECEC"/>
    <a:srgbClr val="141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51" autoAdjust="0"/>
    <p:restoredTop sz="94660"/>
  </p:normalViewPr>
  <p:slideViewPr>
    <p:cSldViewPr snapToGrid="0">
      <p:cViewPr>
        <p:scale>
          <a:sx n="110" d="100"/>
          <a:sy n="110" d="100"/>
        </p:scale>
        <p:origin x="144" y="5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299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2.xml"/><Relationship Id="rId2" Type="http://schemas.microsoft.com/office/2011/relationships/chartStyle" Target="style2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6.2063599999999997E-2"/>
          <c:y val="0.2798136556639742"/>
          <c:w val="0.93293599999999999"/>
          <c:h val="0.63601534553199002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Male</c:v>
                </c:pt>
              </c:strCache>
            </c:strRef>
          </c:tx>
          <c:spPr>
            <a:solidFill>
              <a:schemeClr val="accent1">
                <a:shade val="8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Sheet1!$A$2:$A$2</c:f>
            </c:multiLvlStrRef>
          </c:cat>
          <c:val>
            <c:numRef>
              <c:f>Sheet1!$C$2:$C$2</c:f>
              <c:numCache>
                <c:formatCode>General</c:formatCode>
                <c:ptCount val="1"/>
                <c:pt idx="0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06-E54F-ADCA-8B85CEF26AB4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Female</c:v>
                </c:pt>
              </c:strCache>
            </c:strRef>
          </c:tx>
          <c:spPr>
            <a:solidFill>
              <a:schemeClr val="accent1">
                <a:tint val="86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Sheet1!$A$2:$A$2</c:f>
            </c:multiLvlStrRef>
          </c:cat>
          <c:val>
            <c:numRef>
              <c:f>Sheet1!$D$2:$D$2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06-E54F-ADCA-8B85CEF26AB4}"/>
            </c:ext>
          </c:extLst>
        </c:ser>
        <c:ser>
          <c:idx val="3"/>
          <c:order val="2"/>
          <c:tx>
            <c:strRef>
              <c:f>Sheet1!$E$1</c:f>
              <c:strCache>
                <c:ptCount val="1"/>
                <c:pt idx="0">
                  <c:v>Another Gender</c:v>
                </c:pt>
              </c:strCache>
            </c:strRef>
          </c:tx>
          <c:spPr>
            <a:solidFill>
              <a:schemeClr val="accent1">
                <a:tint val="58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Sheet1!$A$2:$A$2</c:f>
            </c:multiLvlStrRef>
          </c:cat>
          <c:val>
            <c:numRef>
              <c:f>Sheet1!$E$2:$E$2</c:f>
              <c:numCache>
                <c:formatCode>General</c:formatCode>
                <c:ptCount val="1"/>
                <c:pt idx="0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06-E54F-ADCA-8B85CEF26AB4}"/>
            </c:ext>
          </c:extLst>
        </c:ser>
        <c:ser>
          <c:idx val="0"/>
          <c:order val="3"/>
          <c:tx>
            <c:strRef>
              <c:f>Sheet1!$B$1</c:f>
              <c:strCache>
                <c:ptCount val="1"/>
                <c:pt idx="0">
                  <c:v>Female</c:v>
                </c:pt>
              </c:strCache>
            </c:strRef>
          </c:tx>
          <c:spPr>
            <a:solidFill>
              <a:schemeClr val="accent1">
                <a:shade val="58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Sheet1!$A$2:$A$2</c:f>
            </c:multiLvlStrRef>
          </c:cat>
          <c:val>
            <c:numRef>
              <c:f>Sheet1!$B$2:$B$2</c:f>
              <c:numCache>
                <c:formatCode>General</c:formatCode>
                <c:ptCount val="1"/>
                <c:pt idx="0">
                  <c:v>3.7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906-E54F-ADCA-8B85CEF26A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7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4734552"/>
        <c:crosses val="autoZero"/>
        <c:crossBetween val="between"/>
        <c:majorUnit val="1"/>
        <c:minorUnit val="0.5"/>
      </c:valAx>
      <c:spPr>
        <a:noFill/>
        <a:ln>
          <a:noFill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Sheet1!$A$2:$C$17</cx:f>
        <cx:lvl ptCount="16">
          <cx:pt idx="0">Leaf 1</cx:pt>
          <cx:pt idx="1">Leaf 9</cx:pt>
          <cx:pt idx="2">Leaf 10</cx:pt>
          <cx:pt idx="3">Leaf 11</cx:pt>
        </cx:lvl>
        <cx:lvl ptCount="16">
          <cx:pt idx="0">Stem 1</cx:pt>
          <cx:pt idx="1">Stem 3</cx:pt>
          <cx:pt idx="2">Stem 4</cx:pt>
          <cx:pt idx="3">Stem 4</cx:pt>
        </cx:lvl>
        <cx:lvl ptCount="16">
          <cx:pt idx="0">Branch 1</cx:pt>
          <cx:pt idx="1">Branch 2</cx:pt>
          <cx:pt idx="2">Branch 2</cx:pt>
          <cx:pt idx="3">Branch 2</cx:pt>
        </cx:lvl>
      </cx:strDim>
      <cx:numDim type="size">
        <cx:f>Sheet1!$D$2:$D$17</cx:f>
        <cx:lvl ptCount="16" formatCode="General">
          <cx:pt idx="0">50</cx:pt>
          <cx:pt idx="1">20</cx:pt>
          <cx:pt idx="2">15</cx:pt>
          <cx:pt idx="3">5</cx:pt>
        </cx:lvl>
      </cx:numDim>
    </cx:data>
  </cx:chartData>
  <cx:chart>
    <cx:title pos="t" align="ctr" overlay="0"/>
    <cx:plotArea>
      <cx:plotAreaRegion>
        <cx:series layoutId="treemap" uniqueId="{A3BAF025-F896-E54D-8975-5D500710B668}">
          <cx:tx>
            <cx:txData>
              <cx:f>Sheet1!$D$1</cx:f>
              <cx:v>Series1</cx:v>
            </cx:txData>
          </cx:tx>
          <cx:dataLabels pos="inEnd">
            <cx:visibility seriesName="0" categoryName="1" value="0"/>
          </cx:dataLabels>
          <cx:dataId val="0"/>
          <cx:layoutPr>
            <cx:parentLabelLayout val="overlapping"/>
          </cx:layoutPr>
        </cx:series>
      </cx:plotAreaRegion>
    </cx:plotArea>
    <cx:legend pos="t" align="ctr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410">
  <cs:axisTitle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bg1">
          <a:lumMod val="65000"/>
        </a:schemeClr>
      </a:solidFill>
      <a:ln w="19050">
        <a:solidFill>
          <a:schemeClr val="bg1"/>
        </a:solidFill>
      </a:ln>
    </cs:spPr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/>
  </cs:chartArea>
  <cs:dataLabel>
    <cs:lnRef idx="0"/>
    <cs:fillRef idx="0"/>
    <cs:effectRef idx="0"/>
    <cs:fontRef idx="minor">
      <a:schemeClr val="lt1"/>
    </cs:fontRef>
    <cs:defRPr sz="1197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384BF0-F03A-482A-83CD-C7B3780FB70B}" type="datetimeFigureOut">
              <a:rPr lang="en-NZ" smtClean="0"/>
              <a:t>05/12/2025</a:t>
            </a:fld>
            <a:endParaRPr lang="en-N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4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886AC5-DA1B-4C86-BBFE-B2A53D1CA349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5621682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5T03:00:51.2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24575,'0'11'0,"0"2"0,0 7 0,0 5 0,4 6 0,2 3 0,5 1 0,4 1 0,3-1 0,2 4 0,2 1 0,0 2 0,2-2 0,2 2 0,2-2 0,0 1 0,1-1 0,2-2 0,-2 1 0,2-1 0,-1-2 0,1-1 0,-1-5 0,-2-1 0,1 1 0,1 3 0,6 4 0,2 4 0,5-1 0,1 1 0,0 1 0,2-1 0,0 0 0,-1 2 0,1-2 0,0-1 0,-3-1 0,1-4 0,-1-3 0,-4-4 0,1 0 0,7 3 0,1 3 0,7 3 0,0 0 0,-2-3 0,2 3 0,1 0 0,2 0 0,1 0 0,-1-2 0,0-2 0,-4-3 0,-1 0 0,-1-1 0,-6-5 0,1-2 0,1 0 0,4 2 0,7 2 0,2 1 0,1-3 0,4-1 0,1-1 0,0 1 0,2-1 0,-1 0 0,7-3 0,4 1 0,2 3 0,1-3 0,-1 2 0,-4-3 0,6-3-628,9 1 628,4-1 0,-41-7 0,0 0 0,1 1 0,1-2 0,0 0 0,1 0 0,0 0 0,0-1 0,0 0 0,-1-1 0,0-1 0,-2 1 0,2-2 0,-2-1 0,-5 0 0,0-1 0,4 0 0,0-1 0,43 0 0,-5-1 0,2 0 0,-19 0 0,-1 0 0,-10 0 0,-1 0 0,-2 0 0,5 0 0,0-2 0,-2-4 628,-2-4-628,1-5 0,-1 0 0,0 0 0,0-1 0,0 0 0,0 1 0,-2 0 0,0 0 0,-4 0 0,-6 0 0,-5-1 0,0 1 0,3-3 0,1-2 0,3-1 0,-1 1 0,-1 0 0,0-1 0,-4-2 0,0 1 0,0-1 0,1-3 0,-4-1 0,-1 2 0,0 0 0,-6 5 0,1-1 0,-3 0 0,-1-2 0,3-1 0,0 0 0,-1-1 0,-1-2 0,-1-1 0,3 0 0,1-3 0,1-1 0,0-3 0,-3 0 0,-1 1 0,-4 2 0,-3 0 0,-5 4 0,-1 0 0,2 1 0,3-3 0,2-2 0,2-1 0,-2 0 0,0 0 0,0 0 0,-1 0 0,1 0 0,-3 0 0,-1 3 0,-1 2 0,2-4 0,-1-1 0,-1 1 0,-2 2 0,-1 3 0,1-1 0,-1-3 0,-1 0 0,-3 0 0,-2 2 0,-1 2 0,-2 4 0,-2 5 0,1 1 0,-1 0 0,0 2 0,1-1 0,-1 0 0,-2 2 0,-1-2 0,0 2 0,-2 2 0,2-2 0,0 1 0,1-1 0,0 1 0,-2 0 0,-1 2 0,-1 2 0,0 0 0,0 0 0,0 0 0,-1 1 0,0 0 0,-4 5 0,-3 5 0,-4 7 0,-5 3 0,1 1 0,-1 1 0,0 0 0,0 0 0,0-2 0,2-2 0,0-3 0,0 3 0,-1 1 0,0 0 0,-1 2 0,-1-1 0,-1 2 0,-3 0 0,-3 1 0,0 2 0,0-2 0,2 1 0,1-2 0,0 0 0,3 0 0,2-4 0,2 0 0,2-3 0,2 1 0,0 0 0,3 1 0,0-1 0,1 1 0,-1-2 0,1-1 0,-1-1 0,-1-1 0,-1 2 0,-1 0 0,4 1 0,4-6 0,4-3 0,3-4 0,3-4 0,0 0 0,0-2 0,1 0 0,-3 1 0,0-2 0,1 2 0,2-3 0,3 0 0,2 2 0,3-2 0,0 2 0,-1-1 0,1 2 0,-4 3 0,-3 0 0,0 0 0,-3 1 0,2-1 0,0 2 0,-2 1 0,0 0 0,0 0 0,0 1 0,-1-2 0,1 1 0,-1-1 0,-1 2 0,-1 0 0,-1-1 0,1 1 0,0 0 0,2 0 0,0 1 0,-1-1 0,-1-2 0,1 1 0,0-1 0,1 1 0,-2 1 0,1-1 0,-2 3 0,0-1 0,0 1 0,1 0 0,-2 1 0,0 4 0,-2 2 0,-2 2 0,0 1 0,0 0 0,0 0 0,0 1 0,0-1 0,2 1 0,2-1 0,1 1 0,1-1 0,0 0 0,-1 0 0,3-1 0,-1 0 0,-1 1 0,0 0 0,1 1 0,-1-1 0,2 1 0,1 1 0,0 2 0,0 1 0,0 1 0,0 0 0,0 2 0,0 0 0,0 2 0,2 1 0,0-3 0,0-1 0,-1-1 0,-3-2 0,2 0 0,0-1 0,-1-2 0,-1 0 0,0 2 0,-2 0 0,0 1 0,-1-1 0,1-2 0,-1-1 0,0 1 0,0-1 0,-1 0 0,1-1 0,-1 0 0,1 0 0,1 2 0,-1-1 0,0 1 0,1-1 0,-3 1 0,2-1 0,-1 1 0,1 2 0,0 0 0,-1 1 0,1-2 0,-2-1 0,1-1 0,-1-1 0,0-2 0,0 1 0,0-1 0,1 3 0,-1 0 0,2 0 0,-2-3 0,0-2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5T03:00:51.22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24575,'0'11'0,"0"2"0,0 7 0,0 5 0,4 6 0,2 3 0,5 1 0,4 1 0,3-1 0,2 4 0,2 1 0,0 2 0,2-2 0,2 2 0,2-2 0,0 1 0,1-1 0,2-2 0,-2 1 0,2-1 0,-1-2 0,1-1 0,-1-5 0,-2-1 0,1 1 0,1 3 0,6 4 0,2 4 0,5-1 0,1 1 0,0 1 0,2-1 0,0 0 0,-1 2 0,1-2 0,0-1 0,-3-1 0,1-4 0,-1-3 0,-4-4 0,1 0 0,7 3 0,1 3 0,7 3 0,0 0 0,-2-3 0,2 3 0,1 0 0,2 0 0,1 0 0,-1-2 0,0-2 0,-4-3 0,-1 0 0,-1-1 0,-6-5 0,1-2 0,1 0 0,4 2 0,7 2 0,2 1 0,1-3 0,4-1 0,1-1 0,0 1 0,2-1 0,-1 0 0,7-3 0,4 1 0,2 3 0,1-3 0,-1 2 0,-4-3 0,6-3-628,9 1 628,4-1 0,-41-7 0,0 0 0,1 1 0,1-2 0,0 0 0,1 0 0,0 0 0,0-1 0,0 0 0,-1-1 0,0-1 0,-2 1 0,2-2 0,-2-1 0,-5 0 0,0-1 0,4 0 0,0-1 0,43 0 0,-5-1 0,2 0 0,-19 0 0,-1 0 0,-10 0 0,-1 0 0,-2 0 0,5 0 0,0-2 0,-2-4 628,-2-4-628,1-5 0,-1 0 0,0 0 0,0-1 0,0 0 0,0 1 0,-2 0 0,0 0 0,-4 0 0,-6 0 0,-5-1 0,0 1 0,3-3 0,1-2 0,3-1 0,-1 1 0,-1 0 0,0-1 0,-4-2 0,0 1 0,0-1 0,1-3 0,-4-1 0,-1 2 0,0 0 0,-6 5 0,1-1 0,-3 0 0,-1-2 0,3-1 0,0 0 0,-1-1 0,-1-2 0,-1-1 0,3 0 0,1-3 0,1-1 0,0-3 0,-3 0 0,-1 1 0,-4 2 0,-3 0 0,-5 4 0,-1 0 0,2 1 0,3-3 0,2-2 0,2-1 0,-2 0 0,0 0 0,0 0 0,-1 0 0,1 0 0,-3 0 0,-1 3 0,-1 2 0,2-4 0,-1-1 0,-1 1 0,-2 2 0,-1 3 0,1-1 0,-1-3 0,-1 0 0,-3 0 0,-2 2 0,-1 2 0,-2 4 0,-2 5 0,1 1 0,-1 0 0,0 2 0,1-1 0,-1 0 0,-2 2 0,-1-2 0,0 2 0,-2 2 0,2-2 0,0 1 0,1-1 0,0 1 0,-2 0 0,-1 2 0,-1 2 0,0 0 0,0 0 0,0 0 0,-1 1 0,0 0 0,-4 5 0,-3 5 0,-4 7 0,-5 3 0,1 1 0,-1 1 0,0 0 0,0 0 0,0-2 0,2-2 0,0-3 0,0 3 0,-1 1 0,0 0 0,-1 2 0,-1-1 0,-1 2 0,-3 0 0,-3 1 0,0 2 0,0-2 0,2 1 0,1-2 0,0 0 0,3 0 0,2-4 0,2 0 0,2-3 0,2 1 0,0 0 0,3 1 0,0-1 0,1 1 0,-1-2 0,1-1 0,-1-1 0,-1-1 0,-1 2 0,-1 0 0,4 1 0,4-6 0,4-3 0,3-4 0,3-4 0,0 0 0,0-2 0,1 0 0,-3 1 0,0-2 0,1 2 0,2-3 0,3 0 0,2 2 0,3-2 0,0 2 0,-1-1 0,1 2 0,-4 3 0,-3 0 0,0 0 0,-3 1 0,2-1 0,0 2 0,-2 1 0,0 0 0,0 0 0,0 1 0,-1-2 0,1 1 0,-1-1 0,-1 2 0,-1 0 0,-1-1 0,1 1 0,0 0 0,2 0 0,0 1 0,-1-1 0,-1-2 0,1 1 0,0-1 0,1 1 0,-2 1 0,1-1 0,-2 3 0,0-1 0,0 1 0,1 0 0,-2 1 0,0 4 0,-2 2 0,-2 2 0,0 1 0,0 0 0,0 0 0,0 1 0,0-1 0,2 1 0,2-1 0,1 1 0,1-1 0,0 0 0,-1 0 0,3-1 0,-1 0 0,-1 1 0,0 0 0,1 1 0,-1-1 0,2 1 0,1 1 0,0 2 0,0 1 0,0 1 0,0 0 0,0 2 0,0 0 0,0 2 0,2 1 0,0-3 0,0-1 0,-1-1 0,-3-2 0,2 0 0,0-1 0,-1-2 0,-1 0 0,0 2 0,-2 0 0,0 1 0,-1-1 0,1-2 0,-1-1 0,0 1 0,0-1 0,-1 0 0,1-1 0,-1 0 0,1 0 0,1 2 0,-1-1 0,0 1 0,1-1 0,-3 1 0,2-1 0,-1 1 0,1 2 0,0 0 0,-1 1 0,1-2 0,-2-1 0,1-1 0,-1-1 0,0-2 0,0 1 0,0-1 0,1 3 0,-1 0 0,2 0 0,-2-3 0,0-2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2-05T03:00:59.31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1 878 24575,'2'33'0,"5"-5"0,2 0 0,7 2 0,2 1 0,4 6 0,9 5 0,4 5 0,1 3 0,1 3 0,0 0 0,9 4 0,2 0 0,3-2 0,-1-2 0,-5-10 0,3 1 0,-1-2 0,-2-5 0,1 1 0,0-3 0,3 1 0,5 1 0,1 0 0,3 0 0,9 5 0,0-4 0,2-1 0,-1-1 0,4-2 0,10 5 0,-4-2 0,4-1 0,-16-7 0,0-4 0,4-1 0,9 0-541,13 5 541,3 1 0,-43-14 0,1 0 0,-2-2 0,-1 1 0,44 11 0,-42-13 0,1 0 0,-1 1 0,1-2 0,1 0 0,0 0 0,-2-1 0,-2 0 0,37 9 0,-1-2 0,10 3 0,-42-10 0,1-1 0,-3 1 0,0 0 0,39 8 0,-9-4 0,2 0 0,8-2 0,-41-6 0,0 0 0,42 6 0,-41-5 0,0-1 0,46 5 0,-44-8 0,2 0 0,3-1 0,0-2 0,-5 0 0,1-1 0,3 1 0,-1-1 0,-6 0 0,-1 0 0,2 0 0,0 0 0,0 0 0,-1 0 0,40 0 0,-15-2 0,-9-3 0,-3-4 0,6-4 0,1-3 0,-4-1 0,-6-3 541,-5-1-541,-4-2 0,-4 0 0,-1-3 0,0-1 0,-2-2 0,-2 0 0,-3 3 0,-1-1 0,3-2 0,-2-2 0,-1-2 0,-1-1 0,-1-2 0,4-2 0,2-5 0,-3-2 0,3 1 0,-2-2 0,-1 3 0,-4 1 0,-3 1 0,-4 0 0,0 1 0,-1 0 0,-3 2 0,2-1 0,-4 4 0,-1 1 0,0-2 0,-3 0 0,3-9 0,4-5 0,-2 0 0,1-4 0,-1 2 0,-2-9 0,1 0 0,-2 1 0,1-2 0,-1 7 0,0-3 0,0 2 0,-1 4 0,-4 8 0,0 2 0,-4 3 0,-2-1 0,1-2 0,-1 3 0,1 0 0,0 3 0,0 0 0,0 1 0,-1 3 0,1 0 0,-1 0 0,1-2 0,-3-1 0,0 0 0,-2 5 0,1 3 0,0 1 0,-1-1 0,0-4 0,-1 2 0,0 1 0,0 2 0,0 2 0,-2 3 0,-1 4 0,0 2 0,0 3 0,1 1 0,-1 6 0,-2 5 0,-2 9 0,-2 3 0,-2 7 0,-3-4 0,1-1 0,-2-1 0,2-1 0,-2 2 0,3-1 0,0-1 0,1-1 0,-1-1 0,-1 0 0,1 1 0,-1 0 0,0-2 0,0 2 0,-3 0 0,0 0 0,-1 3 0,-1 0 0,0 2 0,1-2 0,0 1 0,0 1 0,0-2 0,1 2 0,-1 0 0,3 0 0,1-1 0,0-2 0,1-4 0,-1-1 0,1 0 0,1 0 0,1 1 0,1-3 0,4-5 0,3-5 0,2-4 0,2-3 0,-1-2 0,1-1 0,0 1 0,1 0 0,-1-1 0,3-5 0,4-2 0,2-1 0,4 0 0,2 2 0,1-3 0,-1 0 0,1 2 0,0 1 0,0 2 0,-2 3 0,-2 1 0,-2 3 0,-4 2 0,-3 2 0,-3 1 0,0 2 0,-1 1 0,1-1 0,-2-1 0,0 1 0,0 1 0,1 1 0,2 2 0,0 0 0,-3 2 0,-1 2 0,-2 3 0,0 1 0,0 2 0,2 1 0,-1 1 0,1 1 0,1 1 0,3 4 0,1 3 0,2 3 0,4 3 0,2 4 0,3 0 0,-1 0 0,-1 1 0,1 0 0,-3-1 0,-1-3 0,-3-4 0,-2-3 0,0-2 0,1-2 0,0 0 0,-1 0 0,-1-2 0,-1 0 0,-1-4 0,-3-1 0,1-1 0,-1 0 0,1-1 0,-1 1 0,-2-1 0,2-1 0,-2-1 0,1-1 0,0-1 0,-3 0 0,2-2 0</inkml:trace>
</inkml:ink>
</file>

<file path=ppt/media/image1.png>
</file>

<file path=ppt/media/image10.png>
</file>

<file path=ppt/media/image11.png>
</file>

<file path=ppt/media/image1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696C96-BECF-499C-AAA9-85A80BB1F7EE}" type="datetimeFigureOut">
              <a:rPr lang="en-NZ" smtClean="0"/>
              <a:t>05/12/2025</a:t>
            </a:fld>
            <a:endParaRPr lang="en-NZ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1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4" y="8685214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2021AD-EE30-4F89-B16A-4ACB770692F3}" type="slidenum">
              <a:rPr lang="en-NZ" smtClean="0"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597802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2021AD-EE30-4F89-B16A-4ACB770692F3}" type="slidenum">
              <a:rPr lang="en-NZ" smtClean="0"/>
              <a:t>16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050556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2021AD-EE30-4F89-B16A-4ACB770692F3}" type="slidenum">
              <a:rPr lang="en-NZ" smtClean="0"/>
              <a:t>18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97109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logo with a blue circle and white text&#10;&#10;AI-generated content may be incorrect.">
            <a:extLst>
              <a:ext uri="{FF2B5EF4-FFF2-40B4-BE49-F238E27FC236}">
                <a16:creationId xmlns:a16="http://schemas.microsoft.com/office/drawing/2014/main" id="{FB079A99-3189-3874-F637-B1B53321F2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08"/>
            <a:ext cx="12191849" cy="685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800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" y="359"/>
            <a:ext cx="12190725" cy="685728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C88369-5975-416B-EA35-E1576E529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D8A3FBD-777A-1535-6DF5-1071179494B6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57743"/>
            <a:ext cx="113261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2096CE24-72EA-DD4E-8086-2A41239FC2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5450" y="6259241"/>
            <a:ext cx="1478273" cy="484784"/>
          </a:xfrm>
          <a:prstGeom prst="rect">
            <a:avLst/>
          </a:prstGeom>
        </p:spPr>
      </p:pic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D00331B0-EE56-4B75-1C2C-C3A02DF08F06}"/>
              </a:ext>
            </a:extLst>
          </p:cNvPr>
          <p:cNvSpPr txBox="1">
            <a:spLocks/>
          </p:cNvSpPr>
          <p:nvPr userDrawn="1"/>
        </p:nvSpPr>
        <p:spPr>
          <a:xfrm>
            <a:off x="10595136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>
                <a:solidFill>
                  <a:schemeClr val="bg1"/>
                </a:solidFill>
              </a:rPr>
              <a:t>earthsciences.nz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1074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_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6889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_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18987D3-C130-65B0-7A02-D6EEBBDF1D7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41CC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>
              <a:solidFill>
                <a:srgbClr val="141CCC"/>
              </a:solidFill>
            </a:endParaRP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F64F1D4C-145F-2111-E8FE-C6700BA3D39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1225" y="6101348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John Doe</a:t>
            </a:r>
            <a:endParaRPr lang="en-NZ" dirty="0"/>
          </a:p>
        </p:txBody>
      </p:sp>
      <p:sp>
        <p:nvSpPr>
          <p:cNvPr id="7" name="Text Placeholder 14">
            <a:extLst>
              <a:ext uri="{FF2B5EF4-FFF2-40B4-BE49-F238E27FC236}">
                <a16:creationId xmlns:a16="http://schemas.microsoft.com/office/drawing/2014/main" id="{BC2AD752-FA0D-12EE-54DD-F8B9D27639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941224" y="6344377"/>
            <a:ext cx="2233613" cy="2698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C60E4310-B14A-201E-9C60-D1DB14CAB75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909775" y="6101348"/>
            <a:ext cx="2233112" cy="2562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Jane Smith</a:t>
            </a:r>
            <a:endParaRPr lang="en-NZ" dirty="0"/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7C2532B5-6424-087A-FEAF-F6D58D15710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909774" y="6344376"/>
            <a:ext cx="2233613" cy="2698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7F83FAB0-4D73-B836-E490-B5449B3DAF1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066698"/>
            <a:ext cx="12192000" cy="72460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5400" spc="-15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Thank you.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CEB3CC-0401-BB37-EB56-D1B45B5213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0443" y="6251854"/>
            <a:ext cx="1495806" cy="49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291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Content with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8A64D9-0688-90A5-0F2A-5FE859129A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2762" y="1773567"/>
            <a:ext cx="11291919" cy="437561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0618243-4091-38BA-9163-518300146E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2113" y="362077"/>
            <a:ext cx="11353800" cy="111112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600" b="1">
                <a:latin typeface="+mn-lt"/>
              </a:defRPr>
            </a:lvl1pPr>
          </a:lstStyle>
          <a:p>
            <a:pPr lvl="0"/>
            <a:r>
              <a:rPr lang="en-US" sz="3600" dirty="0">
                <a:latin typeface="+mn-lt"/>
              </a:rPr>
              <a:t>Click to edit one column content header</a:t>
            </a:r>
            <a:endParaRPr lang="en-NZ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DD5F4B3-DA22-C144-0DCC-B6FC997F34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7324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 with 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8A64D9-0688-90A5-0F2A-5FE859129A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2763" y="1773567"/>
            <a:ext cx="5603002" cy="437561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0618243-4091-38BA-9163-518300146E4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92113" y="362077"/>
            <a:ext cx="11353800" cy="111112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600" b="1">
                <a:latin typeface="+mn-lt"/>
              </a:defRPr>
            </a:lvl1pPr>
          </a:lstStyle>
          <a:p>
            <a:pPr lvl="0"/>
            <a:r>
              <a:rPr lang="en-US" sz="3600" dirty="0">
                <a:latin typeface="+mn-lt"/>
              </a:rPr>
              <a:t>Click to edit two column content header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5868B-8D3A-FDD0-576F-50DB334D4BB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03950" y="1773238"/>
            <a:ext cx="5486400" cy="437673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56D994F-6E06-61B5-220E-58A15BFD0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90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ascading content TE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A762594-A38F-EA78-8A3F-AF3943B68F6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1163" y="331788"/>
            <a:ext cx="11282362" cy="926279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3600" b="1"/>
            </a:lvl1pPr>
            <a:lvl2pPr marL="0" indent="0">
              <a:buFontTx/>
              <a:buNone/>
              <a:defRPr/>
            </a:lvl2pPr>
          </a:lstStyle>
          <a:p>
            <a:pPr lvl="0"/>
            <a:r>
              <a:rPr lang="en-US" dirty="0"/>
              <a:t>Click to edit cascading style content header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37C4408-E3C5-4148-40D3-1ABEF10D7BA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11163" y="1497013"/>
            <a:ext cx="5584601" cy="457835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98BB6B2E-C878-97F7-25B4-E09A096F71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94425" y="1497013"/>
            <a:ext cx="5499100" cy="4578350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98413D-86BC-9EB0-E0DB-00C2E13169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690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Column with Cascading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376" y="365125"/>
            <a:ext cx="11301506" cy="12734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0" kern="1200" spc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376" y="1785842"/>
            <a:ext cx="11301506" cy="43911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F67A6963-6EC5-28FD-EDA1-2DEB61952C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2237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lumn bulle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780" y="335715"/>
            <a:ext cx="10813869" cy="636951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17" y="1785842"/>
            <a:ext cx="5576528" cy="4099456"/>
          </a:xfrm>
          <a:prstGeom prst="rect">
            <a:avLst/>
          </a:prstGeom>
        </p:spPr>
        <p:txBody>
          <a:bodyPr numCol="1" spcCol="0"/>
          <a:lstStyle>
            <a:lvl1pPr>
              <a:defRPr sz="2400">
                <a:latin typeface="+mn-lt"/>
              </a:defRPr>
            </a:lvl1pPr>
            <a:lvl2pPr>
              <a:defRPr sz="24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400">
                <a:latin typeface="+mn-lt"/>
              </a:defRPr>
            </a:lvl4pPr>
            <a:lvl5pPr>
              <a:defRPr sz="2400"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6210556" y="1785842"/>
            <a:ext cx="5480779" cy="4099456"/>
          </a:xfrm>
          <a:prstGeom prst="rect">
            <a:avLst/>
          </a:prstGeom>
        </p:spPr>
        <p:txBody>
          <a:bodyPr numCol="1" spcCol="0"/>
          <a:lstStyle>
            <a:lvl1pPr>
              <a:defRPr sz="2400">
                <a:latin typeface="+mn-lt"/>
              </a:defRPr>
            </a:lvl1pPr>
            <a:lvl2pPr>
              <a:defRPr sz="24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400">
                <a:latin typeface="+mn-lt"/>
              </a:defRPr>
            </a:lvl4pPr>
            <a:lvl5pPr>
              <a:defRPr sz="2400">
                <a:latin typeface="+mn-lt"/>
              </a:defRPr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FDCBC9F0-2D6E-8ADA-CEB7-3375791C39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1567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lumn Reducing 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8780" y="335715"/>
            <a:ext cx="10813869" cy="636951"/>
          </a:xfrm>
          <a:prstGeom prst="rect">
            <a:avLst/>
          </a:prstGeom>
        </p:spPr>
        <p:txBody>
          <a:bodyPr/>
          <a:lstStyle>
            <a:lvl1pPr>
              <a:defRPr sz="2800" b="1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4917" y="1779705"/>
            <a:ext cx="5576528" cy="4105593"/>
          </a:xfrm>
          <a:prstGeom prst="rect">
            <a:avLst/>
          </a:prstGeom>
        </p:spPr>
        <p:txBody>
          <a:bodyPr numCol="1" spc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6210556" y="1779705"/>
            <a:ext cx="5480779" cy="4105593"/>
          </a:xfrm>
          <a:prstGeom prst="rect">
            <a:avLst/>
          </a:prstGeom>
        </p:spPr>
        <p:txBody>
          <a:bodyPr numCol="1" spc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D040AA7E-5DB4-8031-97B7-C40D059419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3372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with cascading and reducing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899" y="365125"/>
            <a:ext cx="10954901" cy="12918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8899" y="1773568"/>
            <a:ext cx="5547769" cy="4403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80B806F-8BD3-C071-90C8-B3D30A0A2D7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245334" y="1773568"/>
            <a:ext cx="5465581" cy="44063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ACB005C5-1FA5-D53E-DAB8-E59E917F09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3929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BE76C9E-EA50-5E75-6870-0C0EFF82477E}"/>
              </a:ext>
            </a:extLst>
          </p:cNvPr>
          <p:cNvSpPr/>
          <p:nvPr userDrawn="1"/>
        </p:nvSpPr>
        <p:spPr>
          <a:xfrm>
            <a:off x="-141514" y="-174171"/>
            <a:ext cx="12409714" cy="71301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2ABC0B-A01A-2B9D-C343-90F6C27C268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634343" y="2303209"/>
            <a:ext cx="6912427" cy="226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1526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icture slide with caption above"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7">
            <a:extLst>
              <a:ext uri="{FF2B5EF4-FFF2-40B4-BE49-F238E27FC236}">
                <a16:creationId xmlns:a16="http://schemas.microsoft.com/office/drawing/2014/main" id="{149B68B0-94C5-3EF0-EE56-6A8D18023E0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3773" y="3504177"/>
            <a:ext cx="2688969" cy="2470502"/>
          </a:xfrm>
          <a:prstGeom prst="rect">
            <a:avLst/>
          </a:prstGeom>
        </p:spPr>
        <p:txBody>
          <a:bodyPr/>
          <a:lstStyle/>
          <a:p>
            <a:r>
              <a:rPr lang="en-GB">
                <a:latin typeface="Aptos" panose="020B0004020202020204" pitchFamily="34" charset="0"/>
              </a:rPr>
              <a:t>Click icon to add picture</a:t>
            </a:r>
            <a:endParaRPr lang="en-NZ" dirty="0">
              <a:latin typeface="Aptos" panose="020B0004020202020204" pitchFamily="34" charset="0"/>
            </a:endParaRPr>
          </a:p>
        </p:txBody>
      </p:sp>
      <p:sp>
        <p:nvSpPr>
          <p:cNvPr id="25" name="Picture Placeholder 7">
            <a:extLst>
              <a:ext uri="{FF2B5EF4-FFF2-40B4-BE49-F238E27FC236}">
                <a16:creationId xmlns:a16="http://schemas.microsoft.com/office/drawing/2014/main" id="{116539CD-8292-536A-2DB6-A88ECCF4CB2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80958" y="3503152"/>
            <a:ext cx="2688969" cy="2470502"/>
          </a:xfrm>
          <a:prstGeom prst="rect">
            <a:avLst/>
          </a:prstGeom>
        </p:spPr>
        <p:txBody>
          <a:bodyPr/>
          <a:lstStyle/>
          <a:p>
            <a:r>
              <a:rPr lang="en-GB">
                <a:latin typeface="Aptos" panose="020B0004020202020204" pitchFamily="34" charset="0"/>
              </a:rPr>
              <a:t>Click icon to add picture</a:t>
            </a:r>
            <a:endParaRPr lang="en-NZ" dirty="0">
              <a:latin typeface="Aptos" panose="020B0004020202020204" pitchFamily="34" charset="0"/>
            </a:endParaRPr>
          </a:p>
        </p:txBody>
      </p:sp>
      <p:sp>
        <p:nvSpPr>
          <p:cNvPr id="26" name="Picture Placeholder 7">
            <a:extLst>
              <a:ext uri="{FF2B5EF4-FFF2-40B4-BE49-F238E27FC236}">
                <a16:creationId xmlns:a16="http://schemas.microsoft.com/office/drawing/2014/main" id="{7EE304A6-292C-2F60-DA03-481464EC908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146892" y="3503152"/>
            <a:ext cx="2688969" cy="2470502"/>
          </a:xfrm>
          <a:prstGeom prst="rect">
            <a:avLst/>
          </a:prstGeom>
        </p:spPr>
        <p:txBody>
          <a:bodyPr/>
          <a:lstStyle/>
          <a:p>
            <a:r>
              <a:rPr lang="en-GB">
                <a:latin typeface="Aptos" panose="020B0004020202020204" pitchFamily="34" charset="0"/>
              </a:rPr>
              <a:t>Click icon to add picture</a:t>
            </a:r>
            <a:endParaRPr lang="en-NZ" dirty="0">
              <a:latin typeface="Aptos" panose="020B0004020202020204" pitchFamily="34" charset="0"/>
            </a:endParaRPr>
          </a:p>
        </p:txBody>
      </p:sp>
      <p:sp>
        <p:nvSpPr>
          <p:cNvPr id="27" name="Picture Placeholder 7">
            <a:extLst>
              <a:ext uri="{FF2B5EF4-FFF2-40B4-BE49-F238E27FC236}">
                <a16:creationId xmlns:a16="http://schemas.microsoft.com/office/drawing/2014/main" id="{62C24B06-745B-7FA2-C911-D087F2A0846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031235" y="3503152"/>
            <a:ext cx="2688969" cy="2470502"/>
          </a:xfrm>
          <a:prstGeom prst="rect">
            <a:avLst/>
          </a:prstGeom>
        </p:spPr>
        <p:txBody>
          <a:bodyPr/>
          <a:lstStyle/>
          <a:p>
            <a:r>
              <a:rPr lang="en-GB">
                <a:latin typeface="Aptos" panose="020B0004020202020204" pitchFamily="34" charset="0"/>
              </a:rPr>
              <a:t>Click icon to add picture</a:t>
            </a:r>
            <a:endParaRPr lang="en-NZ" dirty="0">
              <a:latin typeface="Aptos" panose="020B0004020202020204" pitchFamily="34" charset="0"/>
            </a:endParaRP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DDF34C4-34ED-7BC4-8923-69928FACDCA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3225" y="2105348"/>
            <a:ext cx="2689225" cy="1397803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0" indent="0" algn="l"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Place text </a:t>
            </a:r>
            <a:endParaRPr lang="en-NZ" dirty="0"/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A6757A38-35D6-40C7-644A-39A02D0DBC3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80414" y="2110461"/>
            <a:ext cx="2689225" cy="1392690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0" indent="0" algn="l"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Place text </a:t>
            </a:r>
            <a:endParaRPr lang="en-NZ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E11D39A7-9C71-7A5C-8E41-596F536D50C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46344" y="2110460"/>
            <a:ext cx="2689225" cy="1392689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0" indent="0" algn="l"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Place text </a:t>
            </a:r>
            <a:endParaRPr lang="en-NZ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7AB5455E-DDBC-24E0-6AE1-B088B9E01B6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6822" y="2104323"/>
            <a:ext cx="2689225" cy="1392689"/>
          </a:xfrm>
          <a:prstGeom prst="rect">
            <a:avLst/>
          </a:prstGeom>
          <a:solidFill>
            <a:schemeClr val="bg1"/>
          </a:solidFill>
        </p:spPr>
        <p:txBody>
          <a:bodyPr>
            <a:normAutofit/>
          </a:bodyPr>
          <a:lstStyle>
            <a:lvl1pPr marL="0" indent="0" algn="l">
              <a:buFontTx/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Place text </a:t>
            </a:r>
            <a:endParaRPr lang="en-NZ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BA0EF01C-648B-9C83-2160-7B21C15276C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2540" y="337925"/>
            <a:ext cx="8628063" cy="50283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This frame holds four pictures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CACD1E-61D0-9BFE-110F-00D8A571EFD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93293" y="1000125"/>
            <a:ext cx="8637941" cy="92112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latin typeface="Aptos" panose="020B0004020202020204" pitchFamily="34" charset="0"/>
              </a:defRPr>
            </a:lvl1pPr>
          </a:lstStyle>
          <a:p>
            <a:pPr lvl="0"/>
            <a:r>
              <a:rPr lang="en-US" dirty="0"/>
              <a:t>More detailed information or introduction to a case study or two here</a:t>
            </a:r>
            <a:endParaRPr lang="en-NZ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BC1C1708-3CBC-C4E9-DF91-1BC4ADA2A6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9988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slide with caption above"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3059" y="335082"/>
            <a:ext cx="5579076" cy="493401"/>
          </a:xfrm>
          <a:prstGeom prst="rect">
            <a:avLst/>
          </a:prstGeom>
        </p:spPr>
        <p:txBody>
          <a:bodyPr/>
          <a:lstStyle>
            <a:lvl1pPr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This frame holds one big picture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3059" y="1976846"/>
            <a:ext cx="5579076" cy="3688664"/>
          </a:xfrm>
          <a:prstGeom prst="rect">
            <a:avLst/>
          </a:prstGeom>
        </p:spPr>
        <p:txBody>
          <a:bodyPr numCol="1" spcCol="0"/>
          <a:lstStyle>
            <a:lvl1pPr marL="0" indent="0">
              <a:buFontTx/>
              <a:buNone/>
              <a:defRPr/>
            </a:lvl1pPr>
            <a:lvl2pPr marL="0" indent="0">
              <a:buFontTx/>
              <a:buNone/>
              <a:defRPr sz="1400">
                <a:solidFill>
                  <a:schemeClr val="tx1"/>
                </a:solidFill>
              </a:defRPr>
            </a:lvl2pPr>
            <a:lvl3pPr marL="0" indent="0">
              <a:buFontTx/>
              <a:buNone/>
              <a:defRPr>
                <a:solidFill>
                  <a:schemeClr val="tx1"/>
                </a:solidFill>
              </a:defRPr>
            </a:lvl3pPr>
            <a:lvl4pPr marL="0" indent="0">
              <a:buFontTx/>
              <a:buNone/>
              <a:defRPr>
                <a:solidFill>
                  <a:schemeClr val="tx1"/>
                </a:solidFill>
              </a:defRPr>
            </a:lvl4pPr>
            <a:lvl5pPr marL="0" indent="0">
              <a:buFontTx/>
              <a:buNone/>
              <a:defRPr>
                <a:solidFill>
                  <a:schemeClr val="tx1"/>
                </a:solidFill>
              </a:defRPr>
            </a:lvl5pPr>
          </a:lstStyle>
          <a:p>
            <a:pPr lvl="1"/>
            <a:r>
              <a:rPr lang="en-US" dirty="0"/>
              <a:t>Text box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165850" y="365768"/>
            <a:ext cx="5579076" cy="566681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8D7D990A-9EE4-47AD-9871-0AE44819C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93294" y="1000125"/>
            <a:ext cx="5568842" cy="88390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latin typeface="Aptos" panose="020B0004020202020204" pitchFamily="34" charset="0"/>
              </a:defRPr>
            </a:lvl1pPr>
          </a:lstStyle>
          <a:p>
            <a:pPr lvl="0"/>
            <a:r>
              <a:rPr lang="en-US" dirty="0"/>
              <a:t>More detailed information or introduction to a case study or two here</a:t>
            </a:r>
            <a:endParaRPr lang="en-NZ" dirty="0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9F8C18E2-14AE-4B19-4C79-882FD05CB0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96153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s exampl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3058" y="341219"/>
            <a:ext cx="5712941" cy="438169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This frame holds stats 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8D7D990A-9EE4-47AD-9871-0AE44819CA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93293" y="1000126"/>
            <a:ext cx="6645745" cy="60774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latin typeface="Aptos" panose="020B0004020202020204" pitchFamily="34" charset="0"/>
              </a:defRPr>
            </a:lvl1pPr>
          </a:lstStyle>
          <a:p>
            <a:pPr lvl="0"/>
            <a:r>
              <a:rPr lang="en-US" dirty="0"/>
              <a:t>More detailed information ....</a:t>
            </a:r>
            <a:endParaRPr lang="en-NZ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9B742B-3ABA-5134-1B70-804D680AD6FA}"/>
              </a:ext>
            </a:extLst>
          </p:cNvPr>
          <p:cNvCxnSpPr>
            <a:cxnSpLocks/>
          </p:cNvCxnSpPr>
          <p:nvPr userDrawn="1"/>
        </p:nvCxnSpPr>
        <p:spPr>
          <a:xfrm>
            <a:off x="383058" y="222769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0B093F2B-1178-C114-0E86-97970428A1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8A983EC3-A034-3AE1-D4A8-DB192F69970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3218" y="5149025"/>
            <a:ext cx="2454275" cy="9087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6600" b="0" i="0">
                <a:solidFill>
                  <a:srgbClr val="141CCC"/>
                </a:solidFill>
                <a:latin typeface="Aptos Light" panose="020B0004020202020204" pitchFamily="34" charset="0"/>
              </a:defRPr>
            </a:lvl1pPr>
          </a:lstStyle>
          <a:p>
            <a:pPr lvl="0"/>
            <a:r>
              <a:rPr lang="en-US" dirty="0"/>
              <a:t>XX%</a:t>
            </a:r>
            <a:endParaRPr lang="en-NZ" dirty="0"/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8E540CE5-3A9B-0190-5949-1629DF3EF6C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93700" y="2147888"/>
            <a:ext cx="3300721" cy="106785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141CCC"/>
                </a:solidFill>
                <a:latin typeface="Aptos" panose="020B00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Example of a percentage statistic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A20FE09-E56A-1FB3-E39D-13AA96659D8A}"/>
              </a:ext>
            </a:extLst>
          </p:cNvPr>
          <p:cNvCxnSpPr>
            <a:cxnSpLocks/>
          </p:cNvCxnSpPr>
          <p:nvPr userDrawn="1"/>
        </p:nvCxnSpPr>
        <p:spPr>
          <a:xfrm>
            <a:off x="392763" y="2227699"/>
            <a:ext cx="0" cy="36505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F05CE01F-1F7D-3125-1F42-88809EBEA67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479857" y="2146863"/>
            <a:ext cx="3234232" cy="106785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141CCC"/>
                </a:solidFill>
                <a:latin typeface="Aptos" panose="020B00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Example of a percentage statistic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48EF815-FB48-1FA5-8B0E-18B4A48F2A0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438155" y="2146863"/>
            <a:ext cx="3300721" cy="106785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800">
                <a:solidFill>
                  <a:srgbClr val="141CCC"/>
                </a:solidFill>
                <a:latin typeface="Aptos" panose="020B0004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Example of a percentage statistic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237715C9-11C4-1978-7EE6-77551BEFB98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77538" y="5149025"/>
            <a:ext cx="2454275" cy="9087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6600" b="0" i="0">
                <a:solidFill>
                  <a:srgbClr val="141CCC"/>
                </a:solidFill>
                <a:latin typeface="Aptos Light" panose="020B0004020202020204" pitchFamily="34" charset="0"/>
              </a:defRPr>
            </a:lvl1pPr>
          </a:lstStyle>
          <a:p>
            <a:pPr lvl="0"/>
            <a:r>
              <a:rPr lang="en-US" dirty="0"/>
              <a:t>XX%</a:t>
            </a:r>
            <a:endParaRPr lang="en-NZ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F621720-02E5-C908-4349-12C597D27A01}"/>
              </a:ext>
            </a:extLst>
          </p:cNvPr>
          <p:cNvCxnSpPr>
            <a:cxnSpLocks/>
          </p:cNvCxnSpPr>
          <p:nvPr userDrawn="1"/>
        </p:nvCxnSpPr>
        <p:spPr>
          <a:xfrm>
            <a:off x="4477083" y="2227699"/>
            <a:ext cx="0" cy="36505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B3B661C2-D644-5C06-4524-C324779E71E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439938" y="5149025"/>
            <a:ext cx="2454275" cy="9087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6600" b="0" i="0">
                <a:solidFill>
                  <a:srgbClr val="141CCC"/>
                </a:solidFill>
                <a:latin typeface="Aptos Light" panose="020B0004020202020204" pitchFamily="34" charset="0"/>
              </a:defRPr>
            </a:lvl1pPr>
          </a:lstStyle>
          <a:p>
            <a:pPr lvl="0"/>
            <a:r>
              <a:rPr lang="en-US" dirty="0"/>
              <a:t>XX%</a:t>
            </a:r>
            <a:endParaRPr lang="en-NZ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91CFAD5-ED25-1D09-C24D-11951A95C649}"/>
              </a:ext>
            </a:extLst>
          </p:cNvPr>
          <p:cNvCxnSpPr>
            <a:cxnSpLocks/>
          </p:cNvCxnSpPr>
          <p:nvPr userDrawn="1"/>
        </p:nvCxnSpPr>
        <p:spPr>
          <a:xfrm>
            <a:off x="8439483" y="2227699"/>
            <a:ext cx="0" cy="365058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339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31" y="1053737"/>
            <a:ext cx="10813869" cy="6369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1CCC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NZ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12775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37501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052800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258672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9473971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612775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2837501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052800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7258672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473971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3" name="Footer Placeholder 1">
            <a:extLst>
              <a:ext uri="{FF2B5EF4-FFF2-40B4-BE49-F238E27FC236}">
                <a16:creationId xmlns:a16="http://schemas.microsoft.com/office/drawing/2014/main" id="{6950FA00-560F-BE02-9E75-8BB39E6CB7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2321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539932" y="857250"/>
            <a:ext cx="11026594" cy="495935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14F67B1-A2B8-F587-076F-E0B0840BDC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44377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156325" y="847725"/>
            <a:ext cx="5400675" cy="49784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chart</a:t>
            </a:r>
            <a:endParaRPr lang="en-NZ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31" y="1053737"/>
            <a:ext cx="5276407" cy="6369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1CCC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931" y="1976846"/>
            <a:ext cx="5276407" cy="3688664"/>
          </a:xfrm>
          <a:prstGeom prst="rect">
            <a:avLst/>
          </a:prstGeom>
        </p:spPr>
        <p:txBody>
          <a:bodyPr numCol="1" spc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Z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5CEF16D1-2B7F-A7E2-B1B0-E598B2977D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3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931" y="1053737"/>
            <a:ext cx="10813869" cy="6369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141CCC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NZ" dirty="0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12775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7" name="Picture Placeholder 5"/>
          <p:cNvSpPr>
            <a:spLocks noGrp="1"/>
          </p:cNvSpPr>
          <p:nvPr>
            <p:ph type="pic" sz="quarter" idx="11"/>
          </p:nvPr>
        </p:nvSpPr>
        <p:spPr>
          <a:xfrm>
            <a:off x="2837501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8" name="Picture Placeholder 5"/>
          <p:cNvSpPr>
            <a:spLocks noGrp="1"/>
          </p:cNvSpPr>
          <p:nvPr>
            <p:ph type="pic" sz="quarter" idx="12"/>
          </p:nvPr>
        </p:nvSpPr>
        <p:spPr>
          <a:xfrm>
            <a:off x="5052800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7258672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9473971" y="1857375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612775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2837501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3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052800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7258672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473971" y="3837004"/>
            <a:ext cx="2092325" cy="188436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D1D573A4-1D92-DF1E-53C2-30920216FD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753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Logos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5279044" y="5184742"/>
            <a:ext cx="2177559" cy="130962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18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7626318" y="5184742"/>
            <a:ext cx="2177559" cy="1309623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picture</a:t>
            </a:r>
            <a:endParaRPr lang="en-NZ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4AD1A2B-C98A-23C6-0825-D70F577EB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80574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429FC13-5A6D-551E-9B62-F33E4F89FF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8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chemeClr val="tx1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Highlight a quote or use the space for a brief introduction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FF7AC0-D355-2272-C246-23956F1B7338}"/>
              </a:ext>
            </a:extLst>
          </p:cNvPr>
          <p:cNvSpPr/>
          <p:nvPr userDrawn="1"/>
        </p:nvSpPr>
        <p:spPr>
          <a:xfrm>
            <a:off x="7950820" y="312234"/>
            <a:ext cx="3769112" cy="574788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4DA43E28-978C-CAC4-D370-F2327C6FCFB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187996" y="531774"/>
            <a:ext cx="3320063" cy="289722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Aptos" panose="020B0004020202020204" pitchFamily="34" charset="0"/>
              </a:defRPr>
            </a:lvl1pPr>
          </a:lstStyle>
          <a:p>
            <a:pPr lvl="0"/>
            <a:r>
              <a:rPr lang="en-US" dirty="0"/>
              <a:t>More detailed information or surrounding details to a statistic or fact.</a:t>
            </a:r>
            <a:endParaRPr lang="en-NZ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1BEF0B-3766-56BF-6277-F16CADB9ED9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187996" y="4997857"/>
            <a:ext cx="2454275" cy="908753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6600" b="0" i="0">
                <a:solidFill>
                  <a:schemeClr val="bg1"/>
                </a:solidFill>
                <a:latin typeface="Aptos Light" panose="020B0004020202020204" pitchFamily="34" charset="0"/>
              </a:defRPr>
            </a:lvl1pPr>
          </a:lstStyle>
          <a:p>
            <a:pPr lvl="0"/>
            <a:r>
              <a:rPr lang="en-US" dirty="0"/>
              <a:t>XXX%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50107023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8FF7AC0-D355-2272-C246-23956F1B7338}"/>
              </a:ext>
            </a:extLst>
          </p:cNvPr>
          <p:cNvSpPr/>
          <p:nvPr userDrawn="1"/>
        </p:nvSpPr>
        <p:spPr>
          <a:xfrm>
            <a:off x="-185057" y="-228600"/>
            <a:ext cx="6315342" cy="7285289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61DD19-4C25-91EF-9DEB-72CE91C6318B}"/>
              </a:ext>
            </a:extLst>
          </p:cNvPr>
          <p:cNvSpPr/>
          <p:nvPr userDrawn="1"/>
        </p:nvSpPr>
        <p:spPr>
          <a:xfrm>
            <a:off x="6086620" y="-25788"/>
            <a:ext cx="6105379" cy="68837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C648B6A-758A-9A9D-FCBA-FB76B1659604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61325"/>
            <a:ext cx="5386094" cy="0"/>
          </a:xfrm>
          <a:prstGeom prst="line">
            <a:avLst/>
          </a:prstGeom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429FC13-5A6D-551E-9B62-F33E4F89FF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90595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rgbClr val="141CCC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Highlight a quote or use the space for a brief introduction</a:t>
            </a:r>
          </a:p>
        </p:txBody>
      </p:sp>
      <p:sp>
        <p:nvSpPr>
          <p:cNvPr id="13" name="Chart Placeholder 4">
            <a:extLst>
              <a:ext uri="{FF2B5EF4-FFF2-40B4-BE49-F238E27FC236}">
                <a16:creationId xmlns:a16="http://schemas.microsoft.com/office/drawing/2014/main" id="{34323D98-C88B-D967-CD4E-E63381159FDD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426976" y="290595"/>
            <a:ext cx="5400675" cy="597986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chart</a:t>
            </a:r>
            <a:endParaRPr lang="en-NZ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805C2D-D752-7FD7-462A-7EBBE007BE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978" y="6260741"/>
            <a:ext cx="1478273" cy="484784"/>
          </a:xfrm>
          <a:prstGeom prst="rect">
            <a:avLst/>
          </a:prstGeom>
        </p:spPr>
      </p:pic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D6636FB3-7ACA-B964-1494-8C75918C1FE7}"/>
              </a:ext>
            </a:extLst>
          </p:cNvPr>
          <p:cNvSpPr txBox="1">
            <a:spLocks/>
          </p:cNvSpPr>
          <p:nvPr userDrawn="1"/>
        </p:nvSpPr>
        <p:spPr>
          <a:xfrm>
            <a:off x="4658505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/>
              <a:t>earthsciences.nz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5341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E89047-0AE3-4659-DB01-5DA95C3AE40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629" y="0"/>
            <a:ext cx="12192000" cy="6858000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41DCDD-FD60-7C24-E79D-8CE79FACE47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9"/>
            <a:ext cx="6806251" cy="18914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6600" spc="-15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Presentation title goes here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5BA8246-C163-8CF8-D775-0C1E7BC5B37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7351" y="5188574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4"/>
            <a:r>
              <a:rPr lang="en-US" dirty="0"/>
              <a:t>Presented by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8AD3412-B86F-5E4C-C091-237DF6666C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7351" y="5498352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John Doe</a:t>
            </a:r>
            <a:endParaRPr lang="en-NZ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004A8C2-12E3-34C6-49B7-87C476EE439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350" y="5740419"/>
            <a:ext cx="2233613" cy="2698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918061D1-10A9-CEEC-C259-4D26FDE30BA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56978" y="5193686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4"/>
            <a:r>
              <a:rPr lang="en-US" dirty="0"/>
              <a:t>Presented by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EE17E6FB-77F4-DF03-7AF2-A080B6D4344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56978" y="5498574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Jane Smith</a:t>
            </a:r>
            <a:endParaRPr lang="en-NZ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BD6ED7AB-98E6-1938-CD5B-0CB043A6CE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56977" y="5739394"/>
            <a:ext cx="2233613" cy="2698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bg1"/>
                </a:solidFill>
                <a:latin typeface="Aptos" panose="020B0004020202020204" pitchFamily="34" charset="0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C6218210-6927-49D4-E963-EAF845A6D9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1E5944F-B0FB-F315-2AD7-0485D62BE2C0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57743"/>
            <a:ext cx="113261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98F24B2A-4670-1301-660C-D2D1E593FC4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5450" y="6259241"/>
            <a:ext cx="1478273" cy="48478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17B5DE2-47AF-ECEA-D2FC-62613B2E9AE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0614" y="231460"/>
            <a:ext cx="2673730" cy="876821"/>
          </a:xfrm>
          <a:prstGeom prst="rect">
            <a:avLst/>
          </a:prstGeom>
        </p:spPr>
      </p:pic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46C09145-71F9-B498-E94B-63A07976E412}"/>
              </a:ext>
            </a:extLst>
          </p:cNvPr>
          <p:cNvSpPr txBox="1">
            <a:spLocks/>
          </p:cNvSpPr>
          <p:nvPr userDrawn="1"/>
        </p:nvSpPr>
        <p:spPr>
          <a:xfrm>
            <a:off x="10595136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>
                <a:solidFill>
                  <a:schemeClr val="bg1"/>
                </a:solidFill>
              </a:rPr>
              <a:t>earthsciences.nz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635137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8FF7AC0-D355-2272-C246-23956F1B7338}"/>
              </a:ext>
            </a:extLst>
          </p:cNvPr>
          <p:cNvSpPr/>
          <p:nvPr userDrawn="1"/>
        </p:nvSpPr>
        <p:spPr>
          <a:xfrm>
            <a:off x="-9379" y="-25787"/>
            <a:ext cx="6096000" cy="6883787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661DD19-4C25-91EF-9DEB-72CE91C6318B}"/>
              </a:ext>
            </a:extLst>
          </p:cNvPr>
          <p:cNvSpPr/>
          <p:nvPr userDrawn="1"/>
        </p:nvSpPr>
        <p:spPr>
          <a:xfrm>
            <a:off x="6086620" y="-25788"/>
            <a:ext cx="6105379" cy="68837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C648B6A-758A-9A9D-FCBA-FB76B1659604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61325"/>
            <a:ext cx="5386094" cy="0"/>
          </a:xfrm>
          <a:prstGeom prst="line">
            <a:avLst/>
          </a:prstGeom>
          <a:ln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429FC13-5A6D-551E-9B62-F33E4F89FF3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999948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rgbClr val="141CCC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Highlight a quote or use the space for a brief introduction</a:t>
            </a:r>
          </a:p>
        </p:txBody>
      </p:sp>
      <p:sp>
        <p:nvSpPr>
          <p:cNvPr id="11" name="Chart Placeholder 4">
            <a:extLst>
              <a:ext uri="{FF2B5EF4-FFF2-40B4-BE49-F238E27FC236}">
                <a16:creationId xmlns:a16="http://schemas.microsoft.com/office/drawing/2014/main" id="{5F92C7B9-EE6A-B44E-610B-6B15398C93B3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6426976" y="290595"/>
            <a:ext cx="5400675" cy="5979868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icon to add chart</a:t>
            </a:r>
            <a:endParaRPr lang="en-NZ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21B6F5-D9F5-7D02-C748-EA448BC5CC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978" y="6260741"/>
            <a:ext cx="1478273" cy="484784"/>
          </a:xfrm>
          <a:prstGeom prst="rect">
            <a:avLst/>
          </a:prstGeom>
        </p:spPr>
      </p:pic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37A66201-11B8-8B43-0F21-3A23D20FDFFA}"/>
              </a:ext>
            </a:extLst>
          </p:cNvPr>
          <p:cNvSpPr txBox="1">
            <a:spLocks/>
          </p:cNvSpPr>
          <p:nvPr userDrawn="1"/>
        </p:nvSpPr>
        <p:spPr>
          <a:xfrm>
            <a:off x="4658505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/>
              <a:t>earthsciences.nz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979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_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7DAAB76A-9104-FF1F-748D-FAB54ED7D9D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9"/>
            <a:ext cx="6806251" cy="189144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6600" spc="-150">
                <a:solidFill>
                  <a:sysClr val="windowText" lastClr="000000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Presentation title goes here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687605-5E88-D71E-AA5A-B2F9E6E8A9B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87351" y="5188574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100">
                <a:solidFill>
                  <a:sysClr val="windowText" lastClr="000000"/>
                </a:solidFill>
              </a:defRPr>
            </a:lvl5pPr>
          </a:lstStyle>
          <a:p>
            <a:pPr lvl="4"/>
            <a:r>
              <a:rPr lang="en-US" dirty="0"/>
              <a:t>Presented by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56344FEE-2B9A-0704-1D2A-5C3FF3C943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7351" y="5498352"/>
            <a:ext cx="2233112" cy="25114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John Doe</a:t>
            </a:r>
            <a:endParaRPr lang="en-NZ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D8B9D81-EB28-F777-FCA3-9C61CB696DB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350" y="5741381"/>
            <a:ext cx="2233613" cy="26985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ysClr val="windowText" lastClr="000000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AB47CBF6-C643-4DD8-C3B4-FB24E158515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656978" y="5188574"/>
            <a:ext cx="2233112" cy="2562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 sz="1100">
                <a:solidFill>
                  <a:sysClr val="windowText" lastClr="000000"/>
                </a:solidFill>
              </a:defRPr>
            </a:lvl5pPr>
          </a:lstStyle>
          <a:p>
            <a:pPr lvl="4"/>
            <a:r>
              <a:rPr lang="en-US" dirty="0"/>
              <a:t>Presented by</a:t>
            </a:r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FC08D6C4-3059-5924-7105-57F53C9410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656978" y="5498352"/>
            <a:ext cx="2233112" cy="25625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400" b="1">
                <a:solidFill>
                  <a:sysClr val="windowText" lastClr="000000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Jane Smith</a:t>
            </a:r>
            <a:endParaRPr lang="en-NZ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CEF22561-E925-EF6D-67E1-5426F325304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656977" y="5741380"/>
            <a:ext cx="2233613" cy="2698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ysClr val="windowText" lastClr="000000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Job title, </a:t>
            </a:r>
            <a:r>
              <a:rPr lang="en-US" dirty="0" err="1"/>
              <a:t>Organisation</a:t>
            </a:r>
            <a:endParaRPr lang="en-NZ" dirty="0"/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6714DE01-48DD-2A04-C0EB-B8CB754C0B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EAB5842-20EE-2932-EA18-1A777214453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0614" y="234241"/>
            <a:ext cx="2673730" cy="87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8099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" y="359"/>
            <a:ext cx="12190725" cy="685728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1F7DBF9-5400-C62B-D86C-B2F070A4F6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9"/>
            <a:ext cx="3424815" cy="9886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Contents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6F9F649-54D7-AB55-879D-1C1397CFB3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51360" y="2250594"/>
            <a:ext cx="5598310" cy="3786962"/>
          </a:xfrm>
          <a:prstGeom prst="rect">
            <a:avLst/>
          </a:prstGeom>
        </p:spPr>
        <p:txBody>
          <a:bodyPr>
            <a:noAutofit/>
          </a:bodyPr>
          <a:lstStyle>
            <a:lvl1pPr marL="742950" indent="-742950">
              <a:buFontTx/>
              <a:buAutoNum type="arabicPeriod"/>
              <a:defRPr sz="3600">
                <a:solidFill>
                  <a:schemeClr val="bg1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one</a:t>
            </a:r>
          </a:p>
          <a:p>
            <a:pPr lvl="0"/>
            <a:r>
              <a:rPr lang="en-US" dirty="0"/>
              <a:t>Title two</a:t>
            </a:r>
          </a:p>
          <a:p>
            <a:pPr lvl="0"/>
            <a:r>
              <a:rPr lang="en-US" dirty="0"/>
              <a:t>Title three</a:t>
            </a:r>
          </a:p>
          <a:p>
            <a:pPr lvl="0"/>
            <a:r>
              <a:rPr lang="en-US" dirty="0"/>
              <a:t>Title four</a:t>
            </a:r>
          </a:p>
          <a:p>
            <a:pPr lvl="0"/>
            <a:r>
              <a:rPr lang="en-US" dirty="0"/>
              <a:t>Title five</a:t>
            </a:r>
          </a:p>
          <a:p>
            <a:pPr lvl="0"/>
            <a:r>
              <a:rPr lang="en-US" dirty="0"/>
              <a:t>Title six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FA532B4-0857-E8FF-636C-33D5D65A77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B76B3FC-D311-CC3E-E81B-FC1F31A0740C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57743"/>
            <a:ext cx="113261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0BB750C1-AE54-6D6C-737F-06C2A6A08C1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5450" y="6259241"/>
            <a:ext cx="1478273" cy="484784"/>
          </a:xfrm>
          <a:prstGeom prst="rect">
            <a:avLst/>
          </a:prstGeom>
        </p:spPr>
      </p:pic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7A60F1D4-9149-5CF6-49F9-1A7023CADC17}"/>
              </a:ext>
            </a:extLst>
          </p:cNvPr>
          <p:cNvSpPr txBox="1">
            <a:spLocks/>
          </p:cNvSpPr>
          <p:nvPr userDrawn="1"/>
        </p:nvSpPr>
        <p:spPr>
          <a:xfrm>
            <a:off x="10595136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>
                <a:solidFill>
                  <a:schemeClr val="bg1"/>
                </a:solidFill>
              </a:rPr>
              <a:t>earthsciences.nz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167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_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4">
            <a:extLst>
              <a:ext uri="{FF2B5EF4-FFF2-40B4-BE49-F238E27FC236}">
                <a16:creationId xmlns:a16="http://schemas.microsoft.com/office/drawing/2014/main" id="{DF8479FE-F193-84C4-0A80-C6873093623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9"/>
            <a:ext cx="3424815" cy="98867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ysClr val="windowText" lastClr="000000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Contents</a:t>
            </a: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3A3DF4CF-1DCE-7575-7D02-C0470EE2C1C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51360" y="2250594"/>
            <a:ext cx="5598310" cy="3786962"/>
          </a:xfrm>
          <a:prstGeom prst="rect">
            <a:avLst/>
          </a:prstGeom>
        </p:spPr>
        <p:txBody>
          <a:bodyPr>
            <a:noAutofit/>
          </a:bodyPr>
          <a:lstStyle>
            <a:lvl1pPr marL="742950" indent="-742950">
              <a:buFontTx/>
              <a:buAutoNum type="arabicPeriod"/>
              <a:defRPr sz="3600">
                <a:solidFill>
                  <a:sysClr val="windowText" lastClr="000000"/>
                </a:solidFill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Title one</a:t>
            </a:r>
          </a:p>
          <a:p>
            <a:pPr lvl="0"/>
            <a:r>
              <a:rPr lang="en-US" dirty="0"/>
              <a:t>Title two</a:t>
            </a:r>
          </a:p>
          <a:p>
            <a:pPr lvl="0"/>
            <a:r>
              <a:rPr lang="en-US" dirty="0"/>
              <a:t>Title three</a:t>
            </a:r>
          </a:p>
          <a:p>
            <a:pPr lvl="0"/>
            <a:r>
              <a:rPr lang="en-US" dirty="0"/>
              <a:t>Title four</a:t>
            </a:r>
          </a:p>
          <a:p>
            <a:pPr lvl="0"/>
            <a:r>
              <a:rPr lang="en-US" dirty="0"/>
              <a:t>Title five</a:t>
            </a:r>
          </a:p>
          <a:p>
            <a:pPr lvl="0"/>
            <a:r>
              <a:rPr lang="en-US" dirty="0"/>
              <a:t>Title six</a:t>
            </a:r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E3A3FC64-BF6F-5D74-55D7-12677BE10D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60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14532E4-39C8-C2F0-9D6C-E478D06E8CB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" y="359"/>
            <a:ext cx="12190725" cy="685728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11F7DBF9-5400-C62B-D86C-B2F070A4F6D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8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chemeClr val="bg1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Highlight a quote or use the space for a brief introduction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6F9F649-54D7-AB55-879D-1C1397CFB3B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51360" y="2250594"/>
            <a:ext cx="5598310" cy="378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2800">
                <a:solidFill>
                  <a:schemeClr val="bg1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More detailed information or introduction to a case study or two here </a:t>
            </a:r>
            <a:r>
              <a:rPr lang="en-US" dirty="0" err="1"/>
              <a:t>etc</a:t>
            </a:r>
            <a:r>
              <a:rPr lang="en-US" dirty="0"/>
              <a:t> …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FE229B3-C134-0FE0-7AE2-CB8D09A361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0F060AB-0CA9-028F-BE76-E9564A87C871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57743"/>
            <a:ext cx="113261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3C0CCCC6-2BF5-F7A2-37F9-7AF4AA95116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5450" y="6259241"/>
            <a:ext cx="1478273" cy="484784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51EC573-5E7C-9392-2E31-FD8DB8177421}"/>
              </a:ext>
            </a:extLst>
          </p:cNvPr>
          <p:cNvSpPr txBox="1">
            <a:spLocks/>
          </p:cNvSpPr>
          <p:nvPr userDrawn="1"/>
        </p:nvSpPr>
        <p:spPr>
          <a:xfrm>
            <a:off x="10595136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>
                <a:solidFill>
                  <a:schemeClr val="bg1"/>
                </a:solidFill>
              </a:rPr>
              <a:t>earthsciences.nz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208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slide_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0B7E2464-B75E-BC0E-AD3A-C30041CB627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0976" y="2251618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5400" spc="-150">
                <a:solidFill>
                  <a:sysClr val="windowText" lastClr="000000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Highlight a quote or use the space for a brief introduction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085F4B4A-5CD4-9CB3-BA6F-72E4B1943BD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951360" y="2250594"/>
            <a:ext cx="5598310" cy="37869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2800">
                <a:solidFill>
                  <a:sysClr val="windowText" lastClr="000000"/>
                </a:solidFill>
                <a:latin typeface="+mn-lt"/>
              </a:defRPr>
            </a:lvl1pPr>
            <a:lvl2pPr marL="0" indent="0">
              <a:buFontTx/>
              <a:buNone/>
              <a:defRPr>
                <a:solidFill>
                  <a:schemeClr val="bg1"/>
                </a:solidFill>
              </a:defRPr>
            </a:lvl2pPr>
            <a:lvl3pPr marL="0" indent="0">
              <a:buFontTx/>
              <a:buNone/>
              <a:defRPr>
                <a:solidFill>
                  <a:schemeClr val="bg1"/>
                </a:solidFill>
              </a:defRPr>
            </a:lvl3pPr>
            <a:lvl4pPr marL="0" indent="0">
              <a:buFontTx/>
              <a:buNone/>
              <a:defRPr>
                <a:solidFill>
                  <a:schemeClr val="bg1"/>
                </a:solidFill>
              </a:defRPr>
            </a:lvl4pPr>
            <a:lvl5pPr marL="0" indent="0">
              <a:buFontTx/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More detailed information or introduction to a case study or two here </a:t>
            </a:r>
            <a:r>
              <a:rPr lang="en-US" dirty="0" err="1"/>
              <a:t>etc</a:t>
            </a:r>
            <a:r>
              <a:rPr lang="en-US" dirty="0"/>
              <a:t> …</a:t>
            </a:r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FA65D0A0-3AE0-EE00-93D7-E900F77DE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3623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BAB695-376B-BB4C-BD91-F31DB1C7D3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" y="359"/>
            <a:ext cx="12190725" cy="685728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2797" y="4485094"/>
            <a:ext cx="7521045" cy="636951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4000" b="1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NZ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490342" y="5146479"/>
            <a:ext cx="6673850" cy="10001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Click to edit Master text styles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5C6B7EF-405B-8E03-6487-9968CF52648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869359" y="5633878"/>
            <a:ext cx="3049723" cy="100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676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7C0F713-DEF6-3188-A934-AF5E1BD550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Page </a:t>
            </a:r>
            <a:fld id="{ABE72355-ADDA-234A-8689-88B5AE54F93A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B98CD16-4D89-DD6F-0B94-D687DC3EC2AB}"/>
              </a:ext>
            </a:extLst>
          </p:cNvPr>
          <p:cNvCxnSpPr>
            <a:cxnSpLocks/>
          </p:cNvCxnSpPr>
          <p:nvPr userDrawn="1"/>
        </p:nvCxnSpPr>
        <p:spPr>
          <a:xfrm>
            <a:off x="389238" y="6261325"/>
            <a:ext cx="11326117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34B24DE-1CB5-CAD0-A4BD-F211C213C4FE}"/>
              </a:ext>
            </a:extLst>
          </p:cNvPr>
          <p:cNvPicPr>
            <a:picLocks noChangeAspect="1"/>
          </p:cNvPicPr>
          <p:nvPr userDrawn="1"/>
        </p:nvPicPr>
        <p:blipFill>
          <a:blip r:embed="rId3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4978" y="6260741"/>
            <a:ext cx="1478273" cy="484784"/>
          </a:xfrm>
          <a:prstGeom prst="rect">
            <a:avLst/>
          </a:prstGeom>
        </p:spPr>
      </p:pic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F505B0AE-A2BF-CB57-D56E-D7ACF581B4A9}"/>
              </a:ext>
            </a:extLst>
          </p:cNvPr>
          <p:cNvSpPr txBox="1">
            <a:spLocks/>
          </p:cNvSpPr>
          <p:nvPr userDrawn="1"/>
        </p:nvSpPr>
        <p:spPr>
          <a:xfrm>
            <a:off x="10595136" y="6390038"/>
            <a:ext cx="1272471" cy="2977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1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4"/>
            <a:r>
              <a:rPr lang="en-US" dirty="0" err="1"/>
              <a:t>earthsciences.nz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62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9" r:id="rId2"/>
    <p:sldLayoutId id="2147483671" r:id="rId3"/>
    <p:sldLayoutId id="2147483672" r:id="rId4"/>
    <p:sldLayoutId id="2147483670" r:id="rId5"/>
    <p:sldLayoutId id="2147483683" r:id="rId6"/>
    <p:sldLayoutId id="2147483674" r:id="rId7"/>
    <p:sldLayoutId id="2147483684" r:id="rId8"/>
    <p:sldLayoutId id="2147483660" r:id="rId9"/>
    <p:sldLayoutId id="2147483682" r:id="rId10"/>
    <p:sldLayoutId id="2147483668" r:id="rId11"/>
    <p:sldLayoutId id="2147483685" r:id="rId12"/>
    <p:sldLayoutId id="2147483661" r:id="rId13"/>
    <p:sldLayoutId id="2147483680" r:id="rId14"/>
    <p:sldLayoutId id="2147483681" r:id="rId15"/>
    <p:sldLayoutId id="2147483677" r:id="rId16"/>
    <p:sldLayoutId id="2147483650" r:id="rId17"/>
    <p:sldLayoutId id="2147483676" r:id="rId18"/>
    <p:sldLayoutId id="2147483679" r:id="rId19"/>
    <p:sldLayoutId id="2147483666" r:id="rId20"/>
    <p:sldLayoutId id="2147483662" r:id="rId21"/>
    <p:sldLayoutId id="2147483675" r:id="rId22"/>
    <p:sldLayoutId id="2147483673" r:id="rId23"/>
    <p:sldLayoutId id="2147483663" r:id="rId24"/>
    <p:sldLayoutId id="2147483664" r:id="rId25"/>
    <p:sldLayoutId id="2147483665" r:id="rId26"/>
    <p:sldLayoutId id="2147483667" r:id="rId27"/>
    <p:sldLayoutId id="2147483686" r:id="rId28"/>
    <p:sldLayoutId id="2147483687" r:id="rId29"/>
    <p:sldLayoutId id="2147483688" r:id="rId3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baseline="0">
          <a:solidFill>
            <a:schemeClr val="tx2">
              <a:lumMod val="75000"/>
              <a:lumOff val="25000"/>
            </a:schemeClr>
          </a:solidFill>
          <a:latin typeface="+mn-lt"/>
          <a:ea typeface="+mj-ea"/>
          <a:cs typeface="+mj-cs"/>
        </a:defRPr>
      </a:lvl1pPr>
    </p:titleStyle>
    <p:bodyStyle>
      <a:lvl1pPr marL="269875" indent="-2698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j-lt"/>
          <a:ea typeface="+mn-ea"/>
          <a:cs typeface="+mn-cs"/>
        </a:defRPr>
      </a:lvl1pPr>
      <a:lvl2pPr marL="269875" indent="-2698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69875" indent="-2698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269875" indent="-2698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69875" indent="-269875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1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customXml" Target="../ink/ink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3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-scm.com/docs/git-commit" TargetMode="Externa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FBE9824-0408-82E4-A1CA-C1104231FB8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2251619"/>
            <a:ext cx="6806251" cy="1177381"/>
          </a:xfrm>
        </p:spPr>
        <p:txBody>
          <a:bodyPr/>
          <a:lstStyle/>
          <a:p>
            <a:r>
              <a:rPr lang="en-NZ" dirty="0"/>
              <a:t>Git Basics Training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DADC17-1A1D-31D6-8AB0-1322B109B4E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350" y="5803152"/>
            <a:ext cx="5351599" cy="251145"/>
          </a:xfrm>
        </p:spPr>
        <p:txBody>
          <a:bodyPr>
            <a:normAutofit fontScale="92500" lnSpcReduction="20000"/>
          </a:bodyPr>
          <a:lstStyle/>
          <a:p>
            <a:r>
              <a:rPr lang="en-NZ" dirty="0"/>
              <a:t>Faye Nielsen, Mario Krapp, Jack Drummond, Quyen Nguyen</a:t>
            </a:r>
          </a:p>
        </p:txBody>
      </p:sp>
      <p:sp>
        <p:nvSpPr>
          <p:cNvPr id="9" name="Text Placeholder 1">
            <a:extLst>
              <a:ext uri="{FF2B5EF4-FFF2-40B4-BE49-F238E27FC236}">
                <a16:creationId xmlns:a16="http://schemas.microsoft.com/office/drawing/2014/main" id="{90BDFE4B-3A61-E623-B0E7-B462D82039B9}"/>
              </a:ext>
            </a:extLst>
          </p:cNvPr>
          <p:cNvSpPr txBox="1">
            <a:spLocks/>
          </p:cNvSpPr>
          <p:nvPr/>
        </p:nvSpPr>
        <p:spPr>
          <a:xfrm>
            <a:off x="387350" y="3271672"/>
            <a:ext cx="9782810" cy="117738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6600" kern="1200" spc="-150">
                <a:solidFill>
                  <a:sysClr val="windowText" lastClr="000000"/>
                </a:solidFill>
                <a:latin typeface="+mj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Z" sz="2400" dirty="0">
                <a:latin typeface="+mn-lt"/>
              </a:rPr>
              <a:t>Hands-on Workshop on the Fundamental concepts of Git version control and </a:t>
            </a:r>
            <a:r>
              <a:rPr lang="en-NZ" sz="2400" dirty="0" err="1">
                <a:latin typeface="+mn-lt"/>
              </a:rPr>
              <a:t>Github</a:t>
            </a:r>
            <a:endParaRPr lang="en-NZ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67904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E9AA1A-A5A9-AEF2-8AEA-94DAD33EBB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3E6AFD-C5CC-0FEC-B11A-1802B70463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The Three States / Areas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42A57C8C-2BAF-D4E4-E442-01BF26086C07}"/>
              </a:ext>
            </a:extLst>
          </p:cNvPr>
          <p:cNvSpPr/>
          <p:nvPr/>
        </p:nvSpPr>
        <p:spPr>
          <a:xfrm>
            <a:off x="2192977" y="1223161"/>
            <a:ext cx="4857008" cy="4857008"/>
          </a:xfrm>
          <a:prstGeom prst="ellipse">
            <a:avLst/>
          </a:prstGeom>
          <a:solidFill>
            <a:srgbClr val="141BCB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AB519AD-F40A-EBAF-DBAF-FEA56C6E17CA}"/>
              </a:ext>
            </a:extLst>
          </p:cNvPr>
          <p:cNvSpPr/>
          <p:nvPr/>
        </p:nvSpPr>
        <p:spPr>
          <a:xfrm>
            <a:off x="5164999" y="1223161"/>
            <a:ext cx="4857008" cy="4857008"/>
          </a:xfrm>
          <a:prstGeom prst="ellipse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55BB425-B0B8-A2C5-5C7B-DD86BE746C42}"/>
              </a:ext>
            </a:extLst>
          </p:cNvPr>
          <p:cNvSpPr txBox="1"/>
          <p:nvPr/>
        </p:nvSpPr>
        <p:spPr>
          <a:xfrm>
            <a:off x="2790701" y="2690336"/>
            <a:ext cx="1959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Working directory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you edits files and do your work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16DAD4-D312-FCB6-C730-8A6DAAB8146B}"/>
              </a:ext>
            </a:extLst>
          </p:cNvPr>
          <p:cNvSpPr txBox="1"/>
          <p:nvPr/>
        </p:nvSpPr>
        <p:spPr>
          <a:xfrm>
            <a:off x="5297990" y="2913001"/>
            <a:ext cx="1959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Staging area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files are prepared for saving to Git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BAC7135-2922-EA62-01FE-2EEA4CD1AE32}"/>
              </a:ext>
            </a:extLst>
          </p:cNvPr>
          <p:cNvSpPr txBox="1"/>
          <p:nvPr/>
        </p:nvSpPr>
        <p:spPr>
          <a:xfrm>
            <a:off x="7722152" y="2690336"/>
            <a:ext cx="1959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Repository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Files saved to and tracked by Git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16934BF-A8EE-1611-A156-A244F8030428}"/>
                  </a:ext>
                </a:extLst>
              </p14:cNvPr>
              <p14:cNvContentPartPr/>
              <p14:nvPr/>
            </p14:nvContentPartPr>
            <p14:xfrm>
              <a:off x="3152944" y="4348126"/>
              <a:ext cx="2952360" cy="8928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16934BF-A8EE-1611-A156-A244F803042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3945" y="4339126"/>
                <a:ext cx="2969998" cy="9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C87AB48-9123-55D9-78A8-5BD012AEC621}"/>
                  </a:ext>
                </a:extLst>
              </p14:cNvPr>
              <p14:cNvContentPartPr/>
              <p14:nvPr/>
            </p14:nvContentPartPr>
            <p14:xfrm>
              <a:off x="6185224" y="4219246"/>
              <a:ext cx="2647440" cy="1006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C87AB48-9123-55D9-78A8-5BD012AEC62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76584" y="4210606"/>
                <a:ext cx="2665080" cy="102384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145A3286-44E6-DBCC-193E-7ED2C5C481C5}"/>
              </a:ext>
            </a:extLst>
          </p:cNvPr>
          <p:cNvSpPr txBox="1"/>
          <p:nvPr/>
        </p:nvSpPr>
        <p:spPr>
          <a:xfrm>
            <a:off x="4459826" y="5331421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Add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DB8187-5208-6EB0-E985-1517C2E718CA}"/>
              </a:ext>
            </a:extLst>
          </p:cNvPr>
          <p:cNvSpPr txBox="1"/>
          <p:nvPr/>
        </p:nvSpPr>
        <p:spPr>
          <a:xfrm>
            <a:off x="7307283" y="5331421"/>
            <a:ext cx="9957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Commit</a:t>
            </a:r>
          </a:p>
        </p:txBody>
      </p:sp>
    </p:spTree>
    <p:extLst>
      <p:ext uri="{BB962C8B-B14F-4D97-AF65-F5344CB8AC3E}">
        <p14:creationId xmlns:p14="http://schemas.microsoft.com/office/powerpoint/2010/main" val="640350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17FB6C-E84C-5D2F-A523-E86C42A6DB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460C83E-8A3C-172E-9931-F135E0168B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Add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656D8-8F1F-F819-EF82-F140D4865C9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716204"/>
            <a:ext cx="10748242" cy="3786962"/>
          </a:xfrm>
        </p:spPr>
        <p:txBody>
          <a:bodyPr/>
          <a:lstStyle/>
          <a:p>
            <a:r>
              <a:rPr lang="en-NZ" dirty="0"/>
              <a:t>‘Stage’ files</a:t>
            </a:r>
          </a:p>
          <a:p>
            <a:endParaRPr lang="en-NZ" dirty="0"/>
          </a:p>
          <a:p>
            <a:r>
              <a:rPr lang="en-NZ" dirty="0"/>
              <a:t>Prepare files to track in Git by selecting which ones you want to save</a:t>
            </a:r>
          </a:p>
          <a:p>
            <a:endParaRPr lang="en-NZ" dirty="0"/>
          </a:p>
          <a:p>
            <a:r>
              <a:rPr lang="en-NZ" dirty="0"/>
              <a:t>This is useful as you might only want to save one file, and leave the others out as they are not needed</a:t>
            </a:r>
          </a:p>
        </p:txBody>
      </p:sp>
    </p:spTree>
    <p:extLst>
      <p:ext uri="{BB962C8B-B14F-4D97-AF65-F5344CB8AC3E}">
        <p14:creationId xmlns:p14="http://schemas.microsoft.com/office/powerpoint/2010/main" val="3233277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8CC2C-05DE-6488-C837-3F41C238E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1C7699-B9EF-C651-77E4-B38398ADAD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Commit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BF3A5-89CB-9C41-957E-84E458BB5A8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716204"/>
            <a:ext cx="10748242" cy="3786962"/>
          </a:xfrm>
        </p:spPr>
        <p:txBody>
          <a:bodyPr/>
          <a:lstStyle/>
          <a:p>
            <a:r>
              <a:rPr lang="en-NZ" dirty="0"/>
              <a:t>Snapshot of all files at that moment in time, including the changes you ‘staged’ by using the ‘add’ command</a:t>
            </a:r>
          </a:p>
          <a:p>
            <a:endParaRPr lang="en-NZ" dirty="0"/>
          </a:p>
          <a:p>
            <a:r>
              <a:rPr lang="en-NZ" dirty="0"/>
              <a:t>These are the building blocks of your version control history, when you look back through them you will see what changed between one commit and the next</a:t>
            </a:r>
          </a:p>
          <a:p>
            <a:endParaRPr lang="en-NZ" dirty="0"/>
          </a:p>
          <a:p>
            <a:r>
              <a:rPr lang="en-NZ" dirty="0"/>
              <a:t>Has a unique ID, message, author and timestamp</a:t>
            </a:r>
          </a:p>
        </p:txBody>
      </p:sp>
    </p:spTree>
    <p:extLst>
      <p:ext uri="{BB962C8B-B14F-4D97-AF65-F5344CB8AC3E}">
        <p14:creationId xmlns:p14="http://schemas.microsoft.com/office/powerpoint/2010/main" val="35357740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2999B-28E1-BFEA-8D34-DFC5660FA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9CDEB67-4056-1FFB-CE2D-A129D6920B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Branch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96307-DC0B-9197-2F9B-F881C28FF8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341913"/>
            <a:ext cx="10748242" cy="4538026"/>
          </a:xfrm>
        </p:spPr>
        <p:txBody>
          <a:bodyPr/>
          <a:lstStyle/>
          <a:p>
            <a:r>
              <a:rPr lang="en-NZ" dirty="0"/>
              <a:t>Parallel version of a project</a:t>
            </a:r>
          </a:p>
          <a:p>
            <a:endParaRPr lang="en-NZ" dirty="0"/>
          </a:p>
          <a:p>
            <a:r>
              <a:rPr lang="en-NZ" dirty="0"/>
              <a:t>Enables you to work on different features on different branches, rather than everything all together where it can get confusing</a:t>
            </a:r>
          </a:p>
          <a:p>
            <a:endParaRPr lang="en-NZ" dirty="0"/>
          </a:p>
          <a:p>
            <a:r>
              <a:rPr lang="en-NZ" dirty="0"/>
              <a:t>Enables multiple people to work on the same codebase without disrupting/breaking what someone else is working on</a:t>
            </a:r>
          </a:p>
          <a:p>
            <a:endParaRPr lang="en-NZ" dirty="0"/>
          </a:p>
          <a:p>
            <a:r>
              <a:rPr lang="en-NZ" dirty="0"/>
              <a:t>Gets merged back into the ‘main’ branch</a:t>
            </a:r>
          </a:p>
        </p:txBody>
      </p:sp>
    </p:spTree>
    <p:extLst>
      <p:ext uri="{BB962C8B-B14F-4D97-AF65-F5344CB8AC3E}">
        <p14:creationId xmlns:p14="http://schemas.microsoft.com/office/powerpoint/2010/main" val="194874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FC3C22-8D75-1C5D-D0B5-8E4AC71824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7C6242-0A60-F69D-4878-38E992294FE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Merge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48F9C-79B6-84A9-BC81-30882950D0D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341913"/>
            <a:ext cx="10748242" cy="4538026"/>
          </a:xfrm>
        </p:spPr>
        <p:txBody>
          <a:bodyPr/>
          <a:lstStyle/>
          <a:p>
            <a:r>
              <a:rPr lang="en-NZ" dirty="0"/>
              <a:t>Merging branches back into the ‘main’ branch</a:t>
            </a:r>
          </a:p>
        </p:txBody>
      </p:sp>
    </p:spTree>
    <p:extLst>
      <p:ext uri="{BB962C8B-B14F-4D97-AF65-F5344CB8AC3E}">
        <p14:creationId xmlns:p14="http://schemas.microsoft.com/office/powerpoint/2010/main" val="3751122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24F6B9-B5BA-9482-F65B-8F16F7E1D9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2099218"/>
            <a:ext cx="5474543" cy="3808503"/>
          </a:xfrm>
        </p:spPr>
        <p:txBody>
          <a:bodyPr>
            <a:normAutofit/>
          </a:bodyPr>
          <a:lstStyle/>
          <a:p>
            <a:r>
              <a:rPr lang="en-GB" sz="2400" dirty="0"/>
              <a:t>This master template includes a range of slide layouts and design options. Please use the ones that best suit your presentation and delete any unused slides.</a:t>
            </a:r>
          </a:p>
          <a:p>
            <a:r>
              <a:rPr lang="en-GB" sz="2400" dirty="0"/>
              <a:t>The logo slides at the beginning are intended as </a:t>
            </a:r>
            <a:r>
              <a:rPr lang="en-GB" sz="2400" i="1" dirty="0"/>
              <a:t>holding pages</a:t>
            </a:r>
            <a:r>
              <a:rPr lang="en-GB" sz="2400" dirty="0"/>
              <a:t> for conferences and events.</a:t>
            </a:r>
          </a:p>
          <a:p>
            <a:r>
              <a:rPr lang="en-GB" sz="2400" dirty="0"/>
              <a:t>If you plan to print this presentation, please ensure </a:t>
            </a:r>
            <a:r>
              <a:rPr lang="en-GB" sz="2400" b="1" dirty="0"/>
              <a:t>font embedding </a:t>
            </a:r>
            <a:r>
              <a:rPr lang="en-GB" sz="2400" dirty="0"/>
              <a:t>is enabled to preserve typography and layout consistency.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E1F41662-727D-9731-4528-57F4FCF09598}"/>
              </a:ext>
            </a:extLst>
          </p:cNvPr>
          <p:cNvSpPr txBox="1">
            <a:spLocks/>
          </p:cNvSpPr>
          <p:nvPr/>
        </p:nvSpPr>
        <p:spPr>
          <a:xfrm>
            <a:off x="330975" y="1315744"/>
            <a:ext cx="9408447" cy="4354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800" kern="120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b="1" dirty="0"/>
              <a:t>Instructions for use</a:t>
            </a: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75C25E6C-12D2-DE51-4F25-C4A2B0E4A77F}"/>
              </a:ext>
            </a:extLst>
          </p:cNvPr>
          <p:cNvSpPr txBox="1">
            <a:spLocks/>
          </p:cNvSpPr>
          <p:nvPr/>
        </p:nvSpPr>
        <p:spPr>
          <a:xfrm>
            <a:off x="6239407" y="2099218"/>
            <a:ext cx="5474543" cy="38085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5400" kern="1200" spc="-15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lvl1pPr>
            <a:lvl2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2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b="1" dirty="0"/>
              <a:t>To embed fonts:</a:t>
            </a:r>
          </a:p>
          <a:p>
            <a:r>
              <a:rPr lang="en-GB" sz="2400" dirty="0">
                <a:solidFill>
                  <a:schemeClr val="accent1"/>
                </a:solidFill>
              </a:rPr>
              <a:t>Windows (PC): </a:t>
            </a:r>
            <a:r>
              <a:rPr lang="en-GB" sz="2400" dirty="0"/>
              <a:t>Go to File → Options → Save → Embed fonts in the file, then select Embed all characters.</a:t>
            </a:r>
          </a:p>
          <a:p>
            <a:r>
              <a:rPr lang="en-GB" sz="2400" dirty="0">
                <a:solidFill>
                  <a:schemeClr val="accent1"/>
                </a:solidFill>
              </a:rPr>
              <a:t>Mac: </a:t>
            </a:r>
            <a:r>
              <a:rPr lang="en-GB" sz="2400" dirty="0"/>
              <a:t>Go to PowerPoint → Preferences → Save, then tick Embed fonts in the file.</a:t>
            </a:r>
          </a:p>
        </p:txBody>
      </p:sp>
    </p:spTree>
    <p:extLst>
      <p:ext uri="{BB962C8B-B14F-4D97-AF65-F5344CB8AC3E}">
        <p14:creationId xmlns:p14="http://schemas.microsoft.com/office/powerpoint/2010/main" val="1364432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63945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15654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3BCFA-4C81-45C9-B3B0-770538600C2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323696" y="2379942"/>
            <a:ext cx="10768101" cy="1722328"/>
          </a:xfrm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US" sz="3600" b="0" spc="-150" dirty="0"/>
              <a:t>Welcome to</a:t>
            </a:r>
            <a:br>
              <a:rPr lang="en-US" sz="3600" b="0" spc="-150" dirty="0"/>
            </a:br>
            <a:r>
              <a:rPr lang="en-US" sz="6600" b="0" spc="-300" dirty="0"/>
              <a:t>Earth Sciences New Zealand</a:t>
            </a:r>
            <a:endParaRPr lang="en-NZ" sz="6600" b="0" spc="-300" dirty="0"/>
          </a:p>
        </p:txBody>
      </p:sp>
    </p:spTree>
    <p:extLst>
      <p:ext uri="{BB962C8B-B14F-4D97-AF65-F5344CB8AC3E}">
        <p14:creationId xmlns:p14="http://schemas.microsoft.com/office/powerpoint/2010/main" val="37288997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F2ABC48-DE0C-A934-AF2C-6B72B2F119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9BE5E-0DEA-E3D9-0357-A306F5BAABC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title"/>
          </p:nvPr>
        </p:nvSpPr>
        <p:spPr>
          <a:xfrm>
            <a:off x="323696" y="1931067"/>
            <a:ext cx="10768101" cy="1774659"/>
          </a:xfrm>
        </p:spPr>
        <p:txBody>
          <a:bodyPr anchor="t"/>
          <a:lstStyle/>
          <a:p>
            <a:pPr>
              <a:lnSpc>
                <a:spcPct val="100000"/>
              </a:lnSpc>
            </a:pPr>
            <a:r>
              <a:rPr lang="en-US" sz="3600" b="0" spc="-150" dirty="0"/>
              <a:t>Welcome to</a:t>
            </a:r>
            <a:br>
              <a:rPr lang="en-US" sz="3600" b="0" spc="-150" dirty="0"/>
            </a:br>
            <a:r>
              <a:rPr lang="en-US" sz="6600" b="0" spc="-300" dirty="0"/>
              <a:t>Earth Sciences New Zealand</a:t>
            </a:r>
            <a:br>
              <a:rPr lang="en-NZ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Aptos" panose="020B0004020202020204" pitchFamily="34" charset="0"/>
              </a:rPr>
            </a:br>
            <a:endParaRPr lang="en-NZ" sz="1600" b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EE86D3-4CE2-C685-479F-51D5B2FB5347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374613" y="5859381"/>
            <a:ext cx="44741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bg1"/>
                </a:solidFill>
              </a:rPr>
              <a:t>On</a:t>
            </a:r>
            <a: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 July 1, 2025 </a:t>
            </a:r>
            <a:r>
              <a:rPr lang="en-NZ" sz="1400" b="1" i="1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NIWA</a:t>
            </a:r>
            <a: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 and </a:t>
            </a:r>
            <a:r>
              <a:rPr lang="en-NZ" sz="1400" b="1" i="1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GNS Science </a:t>
            </a:r>
            <a: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merged</a:t>
            </a:r>
            <a:b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</a:br>
            <a: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to become a new Public Research Organisation called</a:t>
            </a:r>
            <a:br>
              <a:rPr lang="en-NZ" sz="1400" b="0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</a:br>
            <a:r>
              <a:rPr lang="en-NZ" sz="1400" b="1" i="1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Earth Sciences </a:t>
            </a:r>
            <a:r>
              <a:rPr lang="en-NZ" sz="1400" i="1" dirty="0">
                <a:solidFill>
                  <a:schemeClr val="bg1"/>
                </a:solidFill>
                <a:effectLst/>
                <a:ea typeface="Aptos" panose="020B0004020202020204" pitchFamily="34" charset="0"/>
                <a:cs typeface="Aptos" panose="020B0004020202020204" pitchFamily="34" charset="0"/>
              </a:rPr>
              <a:t>New Zealand</a:t>
            </a:r>
            <a:endParaRPr lang="en-NZ" sz="14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965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3A1140-9734-FD60-5D4A-CCF424413A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Z" dirty="0"/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8E9090-AE69-B128-17F6-1875531B2F8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782491" y="2250594"/>
            <a:ext cx="5767179" cy="3786962"/>
          </a:xfrm>
        </p:spPr>
        <p:txBody>
          <a:bodyPr/>
          <a:lstStyle/>
          <a:p>
            <a:r>
              <a:rPr lang="en-NZ" dirty="0"/>
              <a:t>Intro &amp; Key Concepts</a:t>
            </a:r>
          </a:p>
          <a:p>
            <a:r>
              <a:rPr lang="en-NZ" dirty="0"/>
              <a:t>Git (local) Fundamentals</a:t>
            </a:r>
          </a:p>
          <a:p>
            <a:r>
              <a:rPr lang="en-NZ" dirty="0"/>
              <a:t>GitHub and Collaboration</a:t>
            </a:r>
          </a:p>
          <a:p>
            <a:r>
              <a:rPr lang="en-NZ" dirty="0"/>
              <a:t>Discussion &amp; Wrap up</a:t>
            </a:r>
          </a:p>
        </p:txBody>
      </p:sp>
    </p:spTree>
    <p:extLst>
      <p:ext uri="{BB962C8B-B14F-4D97-AF65-F5344CB8AC3E}">
        <p14:creationId xmlns:p14="http://schemas.microsoft.com/office/powerpoint/2010/main" val="21832471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F430D2-98EF-3ADE-8636-D33364EC914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F365860-DC19-0957-7CE5-FC780EECEBF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DA480EF-420D-B2E2-28AD-4D0233E17BF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5B6EFA6-F977-1135-331D-6539E71248E5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5821994-C753-2031-C486-2C63D21BEAF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4BBC6C5-421F-CA23-963F-0D1A0AC4806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DBE0F2F-6C40-8AB3-FCBE-C05DDF5C98C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5F39CA4-8B3D-E089-9505-C5EB945EF57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E81CF87-49E0-3249-5CC5-0FB5DA42E78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6B6B214-B41A-6B70-B325-7BB6016268B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9395926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6AE63-9B10-B059-1902-A3CF292A3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8B2F6-718D-2EA3-B61E-469C5559F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3310855E-550D-2903-9B1E-FF457682F1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57696D-87B0-8595-9C5B-279BB5777B5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6621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5E6F4-D0DE-6CE7-4488-3ED185315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7E0292-37C9-AD7F-42FD-2A0705EF4FF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C6CC56-23F0-7F34-6887-FD21B9FD494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C51A8A-FF62-0EB1-4C98-E7F4917D48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F708F11-5DE6-838E-DFD3-45FA31B299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6A0C91A-055A-73AE-CCC6-0F9456271BD2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87F87D-8018-1501-95ED-55156BE452E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F8557C-56EA-694A-FC69-F2A1C740F189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0753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5ADDC04-B4B3-4CAD-B8CC-51E9396FDFE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D3F07-19EB-B23C-859E-F21F6710D65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44B5DD-7343-68AC-BC3F-014FA5F8C0A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6862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C57A685-5ADF-4BDB-AD56-476448F7FBC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Group">
            <a:extLst>
              <a:ext uri="{FF2B5EF4-FFF2-40B4-BE49-F238E27FC236}">
                <a16:creationId xmlns:a16="http://schemas.microsoft.com/office/drawing/2014/main" id="{F5373EB9-2E97-6002-B68E-59A1DE383569}"/>
              </a:ext>
            </a:extLst>
          </p:cNvPr>
          <p:cNvGraphicFramePr>
            <a:graphicFrameLocks noGrp="1"/>
          </p:cNvGraphicFramePr>
          <p:nvPr>
            <p:ph type="chart" sz="quarter" idx="12"/>
            <p:extLst>
              <p:ext uri="{D42A27DB-BD31-4B8C-83A1-F6EECF244321}">
                <p14:modId xmlns:p14="http://schemas.microsoft.com/office/powerpoint/2010/main" val="4133685046"/>
              </p:ext>
            </p:extLst>
          </p:nvPr>
        </p:nvGraphicFramePr>
        <p:xfrm>
          <a:off x="6426200" y="290513"/>
          <a:ext cx="5400675" cy="5980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826062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96C351-CAA5-C042-BAAD-F1253A2B85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Placeholder 3">
                <a:extLst>
                  <a:ext uri="{FF2B5EF4-FFF2-40B4-BE49-F238E27FC236}">
                    <a16:creationId xmlns:a16="http://schemas.microsoft.com/office/drawing/2014/main" id="{142660C7-8E0D-0F90-2AA5-B0BFD067F25C}"/>
                  </a:ext>
                </a:extLst>
              </p:cNvPr>
              <p:cNvGraphicFramePr>
                <a:graphicFrameLocks noGrp="1"/>
              </p:cNvGraphicFramePr>
              <p:nvPr>
                <p:ph type="chart" sz="quarter" idx="12"/>
                <p:extLst>
                  <p:ext uri="{D42A27DB-BD31-4B8C-83A1-F6EECF244321}">
                    <p14:modId xmlns:p14="http://schemas.microsoft.com/office/powerpoint/2010/main" val="1410861792"/>
                  </p:ext>
                </p:extLst>
              </p:nvPr>
            </p:nvGraphicFramePr>
            <p:xfrm>
              <a:off x="6426200" y="290513"/>
              <a:ext cx="5400675" cy="5980112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Placeholder 3">
                <a:extLst>
                  <a:ext uri="{FF2B5EF4-FFF2-40B4-BE49-F238E27FC236}">
                    <a16:creationId xmlns:a16="http://schemas.microsoft.com/office/drawing/2014/main" id="{142660C7-8E0D-0F90-2AA5-B0BFD067F2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26200" y="290513"/>
                <a:ext cx="5400675" cy="598011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953865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317457A-805E-5D96-FB07-530D353BB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D8B390-031C-DC2C-F35E-689E200952C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AAB4200-90B7-4BEE-29E4-759E0446A368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7710424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76C01-6C54-9D1D-529F-ECAD93EBB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850" y="499682"/>
            <a:ext cx="10813869" cy="636951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</a:rPr>
              <a:t>Heading </a:t>
            </a:r>
            <a:endParaRPr lang="en-NZ" sz="2800" b="1" dirty="0">
              <a:solidFill>
                <a:schemeClr val="tx1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E3C390E-8238-F1D1-D974-26BFEF172C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  <p:txBody>
          <a:bodyPr/>
          <a:lstStyle/>
          <a:p>
            <a:endParaRPr lang="en-NZ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2874A48-7723-857D-C828-F8D858C1881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3C8EF1E-B917-664E-2AB5-2C8EC360AE0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DC0F1A4-25EA-5C84-FE20-ECB4658C50C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85E52B0-B741-E5CA-BC50-DB1094B681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43FF010-5EBE-0F65-4F27-A2ECBD214F0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660F7E3-8504-9C9D-7B3A-C69746439C0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1B6B972-23DC-A891-807F-13E046A588C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0943923-AA15-C299-6A86-80F45B839F6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1BA89FE-3C31-831D-7F96-41A9DF53ABD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/>
        <p:txBody>
          <a:bodyPr/>
          <a:lstStyle/>
          <a:p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303503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3DEA41F-F3EE-6CC2-C968-AE8111017B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EF0A93-B17B-CC1E-65F0-4CFD780C2D1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C98389-01AA-7D1A-6710-B6A83931237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EE2B1A-7B02-8F73-2463-9C208DBE677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2E2257-164E-9D59-5CBB-B45964FC7E7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539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CF006EE-5E52-9E76-F8EA-CA5C9EA0DA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2113" y="1241190"/>
            <a:ext cx="11291919" cy="4915770"/>
          </a:xfrm>
        </p:spPr>
        <p:txBody>
          <a:bodyPr/>
          <a:lstStyle/>
          <a:p>
            <a:pPr marL="0" indent="0">
              <a:buNone/>
            </a:pPr>
            <a:r>
              <a:rPr lang="en-NZ" dirty="0"/>
              <a:t>Git is known as a version control system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b="1" dirty="0"/>
              <a:t>Version control</a:t>
            </a:r>
            <a:r>
              <a:rPr lang="en-NZ" i="1" dirty="0"/>
              <a:t> is a </a:t>
            </a:r>
            <a:r>
              <a:rPr lang="en-NZ" b="1" dirty="0"/>
              <a:t>system</a:t>
            </a:r>
            <a:r>
              <a:rPr lang="en-NZ" i="1" dirty="0"/>
              <a:t> that records changes to a file or set of files over time so that you can recall specific </a:t>
            </a:r>
            <a:r>
              <a:rPr lang="en-NZ" b="1" dirty="0"/>
              <a:t>versions</a:t>
            </a:r>
            <a:r>
              <a:rPr lang="en-NZ" i="1" dirty="0"/>
              <a:t> later.</a:t>
            </a:r>
          </a:p>
          <a:p>
            <a:pPr marL="0" indent="0">
              <a:buNone/>
            </a:pPr>
            <a:endParaRPr lang="en-NZ" i="1" dirty="0"/>
          </a:p>
          <a:p>
            <a:pPr marL="0" indent="0">
              <a:buNone/>
            </a:pPr>
            <a:r>
              <a:rPr lang="en-NZ" dirty="0" err="1"/>
              <a:t>Github</a:t>
            </a:r>
            <a:r>
              <a:rPr lang="en-NZ" dirty="0"/>
              <a:t> is an online platform to store files in the cloud which enables backed up storage, sharing/collaborating with others, easy integration with other cloud </a:t>
            </a:r>
            <a:r>
              <a:rPr lang="en-NZ" dirty="0" err="1"/>
              <a:t>softwares</a:t>
            </a: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AE61C-9E7E-6898-B696-FE294844171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Z" dirty="0"/>
              <a:t>What is Git and </a:t>
            </a:r>
            <a:r>
              <a:rPr lang="en-NZ" dirty="0" err="1"/>
              <a:t>Github</a:t>
            </a:r>
            <a:r>
              <a:rPr lang="en-NZ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628888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0C6F5-F2A2-3955-6C74-AEE6E53CC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3A9E9B9-DBD1-45B3-6EA1-3502F03FE9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92113" y="1241190"/>
            <a:ext cx="11291919" cy="4375619"/>
          </a:xfrm>
        </p:spPr>
        <p:txBody>
          <a:bodyPr/>
          <a:lstStyle/>
          <a:p>
            <a:pPr marL="0" indent="0">
              <a:buNone/>
            </a:pPr>
            <a:r>
              <a:rPr lang="en-NZ" dirty="0"/>
              <a:t>Git is a time machine for your code that creates snapshots of your work, letting you easily revert to previous versions and experiment safely.</a:t>
            </a:r>
          </a:p>
          <a:p>
            <a:pPr marL="0" indent="0">
              <a:buNone/>
            </a:pPr>
            <a:r>
              <a:rPr lang="en-NZ" b="1" dirty="0"/>
              <a:t>Example:</a:t>
            </a:r>
            <a:endParaRPr lang="en-NZ" dirty="0"/>
          </a:p>
          <a:p>
            <a:pPr marL="0" indent="0">
              <a:buNone/>
            </a:pPr>
            <a:r>
              <a:rPr lang="en-NZ" dirty="0"/>
              <a:t>You're analysing earthquake data with </a:t>
            </a:r>
            <a:r>
              <a:rPr lang="en-NZ" dirty="0" err="1"/>
              <a:t>analyse_data.py</a:t>
            </a:r>
            <a:r>
              <a:rPr lang="en-NZ" dirty="0"/>
              <a:t>. You add a new visualisation function, but it breaks your entire analysis. What changed?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Without Git: analyse_data_v1.py, analyse_data_v2_final.py etc. 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With Git: One file. Instant revert to the last working version with a single command. Essential when working with complex research code or collaborating with others.</a:t>
            </a:r>
          </a:p>
          <a:p>
            <a:pPr marL="0" indent="0">
              <a:buNone/>
            </a:pPr>
            <a:endParaRPr lang="en-NZ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5FFAE8-557C-D500-EE97-958B0BDAB3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Z" dirty="0"/>
              <a:t>Why is it useful?</a:t>
            </a:r>
          </a:p>
        </p:txBody>
      </p:sp>
    </p:spTree>
    <p:extLst>
      <p:ext uri="{BB962C8B-B14F-4D97-AF65-F5344CB8AC3E}">
        <p14:creationId xmlns:p14="http://schemas.microsoft.com/office/powerpoint/2010/main" val="2220696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69B0BB-FE77-8FAE-A568-4D3A7D5A2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570B78D-B43D-1C89-7BC9-DDB286FD20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NZ" dirty="0"/>
              <a:t>Essentially, Git is simply a turbocharged save button.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A save in Git is called a </a:t>
            </a:r>
            <a:r>
              <a:rPr lang="en-NZ" dirty="0">
                <a:hlinkClick r:id="rId2"/>
              </a:rPr>
              <a:t>commit</a:t>
            </a:r>
            <a:r>
              <a:rPr lang="en-NZ" dirty="0"/>
              <a:t>. When you make a commit, you take a snapshot of all the files that are in the folder which you have initialised git in – otherwise known as your git repository, or repo for short.</a:t>
            </a:r>
          </a:p>
          <a:p>
            <a:pPr marL="0" indent="0">
              <a:buNone/>
            </a:pPr>
            <a:endParaRPr lang="en-NZ" dirty="0"/>
          </a:p>
          <a:p>
            <a:pPr marL="0" indent="0">
              <a:buNone/>
            </a:pPr>
            <a:r>
              <a:rPr lang="en-NZ" dirty="0"/>
              <a:t>This snapshot saves everything in it’s </a:t>
            </a:r>
            <a:r>
              <a:rPr lang="en-NZ" b="1" dirty="0"/>
              <a:t>current state</a:t>
            </a:r>
            <a:r>
              <a:rPr lang="en-NZ" dirty="0"/>
              <a:t>, and that particular commit can then be accessed further down the line if you mess anything up.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07BC44-6796-89D6-0F88-FDB80021D4B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NZ" dirty="0"/>
              <a:t>How does it work?</a:t>
            </a:r>
          </a:p>
        </p:txBody>
      </p:sp>
    </p:spTree>
    <p:extLst>
      <p:ext uri="{BB962C8B-B14F-4D97-AF65-F5344CB8AC3E}">
        <p14:creationId xmlns:p14="http://schemas.microsoft.com/office/powerpoint/2010/main" val="412346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BAA856-56B7-F1C3-DBD2-B8BC272BE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7851546-7544-E049-1914-3980C343B8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Repository (repo for short)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02A290-175C-3321-FF62-84052857FC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716204"/>
            <a:ext cx="10748242" cy="3786962"/>
          </a:xfrm>
        </p:spPr>
        <p:txBody>
          <a:bodyPr/>
          <a:lstStyle/>
          <a:p>
            <a:r>
              <a:rPr lang="en-NZ" dirty="0"/>
              <a:t>A folder/directory that is tracked by git (i.e. it has a .git folder)</a:t>
            </a:r>
          </a:p>
        </p:txBody>
      </p:sp>
    </p:spTree>
    <p:extLst>
      <p:ext uri="{BB962C8B-B14F-4D97-AF65-F5344CB8AC3E}">
        <p14:creationId xmlns:p14="http://schemas.microsoft.com/office/powerpoint/2010/main" val="3147630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322A46-EEB3-1CD2-4EFC-9C759108F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7B44A0-7178-0F27-B2C1-79EAEF0DD49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Repository (repo for short)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954B7B-F773-9246-9BC5-C786F19D67D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690" y="1716204"/>
            <a:ext cx="10748242" cy="3786962"/>
          </a:xfrm>
        </p:spPr>
        <p:txBody>
          <a:bodyPr/>
          <a:lstStyle/>
          <a:p>
            <a:r>
              <a:rPr lang="en-NZ" dirty="0"/>
              <a:t>A folder/directory that is tracked by git (i.e. it has a .git folder)</a:t>
            </a:r>
          </a:p>
          <a:p>
            <a:endParaRPr lang="en-NZ" dirty="0"/>
          </a:p>
          <a:p>
            <a:r>
              <a:rPr lang="en-NZ" dirty="0"/>
              <a:t>A local repository is on your local machine e.g. laptop, PC</a:t>
            </a:r>
          </a:p>
          <a:p>
            <a:endParaRPr lang="en-NZ" dirty="0"/>
          </a:p>
          <a:p>
            <a:r>
              <a:rPr lang="en-NZ" dirty="0"/>
              <a:t>A remote repository is hosted on a server e.g. </a:t>
            </a:r>
            <a:r>
              <a:rPr lang="en-NZ" dirty="0" err="1"/>
              <a:t>Github</a:t>
            </a:r>
            <a:r>
              <a:rPr lang="en-NZ" dirty="0"/>
              <a:t>, Gitlab</a:t>
            </a:r>
          </a:p>
        </p:txBody>
      </p:sp>
    </p:spTree>
    <p:extLst>
      <p:ext uri="{BB962C8B-B14F-4D97-AF65-F5344CB8AC3E}">
        <p14:creationId xmlns:p14="http://schemas.microsoft.com/office/powerpoint/2010/main" val="2465108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3ACED7-BBEB-9DEB-20FA-49E666A699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C32FE02-A174-43C2-7D7A-A7A116D578A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The Three States / Areas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E73CF7C-5D7F-52F6-F315-BE4A58842689}"/>
              </a:ext>
            </a:extLst>
          </p:cNvPr>
          <p:cNvSpPr/>
          <p:nvPr/>
        </p:nvSpPr>
        <p:spPr>
          <a:xfrm>
            <a:off x="2192977" y="1223161"/>
            <a:ext cx="4857008" cy="4857008"/>
          </a:xfrm>
          <a:prstGeom prst="ellipse">
            <a:avLst/>
          </a:prstGeom>
          <a:solidFill>
            <a:srgbClr val="141BCB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1EDC405-59FF-8E83-E504-E8230E36B06F}"/>
              </a:ext>
            </a:extLst>
          </p:cNvPr>
          <p:cNvSpPr/>
          <p:nvPr/>
        </p:nvSpPr>
        <p:spPr>
          <a:xfrm>
            <a:off x="5164999" y="1223161"/>
            <a:ext cx="4857008" cy="4857008"/>
          </a:xfrm>
          <a:prstGeom prst="ellipse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A4917E-98A8-259C-5DCD-EF7DBE6F9420}"/>
              </a:ext>
            </a:extLst>
          </p:cNvPr>
          <p:cNvSpPr txBox="1"/>
          <p:nvPr/>
        </p:nvSpPr>
        <p:spPr>
          <a:xfrm>
            <a:off x="2790701" y="2690336"/>
            <a:ext cx="1959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Working directory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you edits files and do your work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CC694C-74AB-56C9-A23F-95A7EF636745}"/>
              </a:ext>
            </a:extLst>
          </p:cNvPr>
          <p:cNvSpPr txBox="1"/>
          <p:nvPr/>
        </p:nvSpPr>
        <p:spPr>
          <a:xfrm>
            <a:off x="5297990" y="2913001"/>
            <a:ext cx="1959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Staging area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files are prepared for saving to Git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0245BA-0047-F23B-4F3D-07E17F298672}"/>
              </a:ext>
            </a:extLst>
          </p:cNvPr>
          <p:cNvSpPr txBox="1"/>
          <p:nvPr/>
        </p:nvSpPr>
        <p:spPr>
          <a:xfrm>
            <a:off x="7722152" y="2690336"/>
            <a:ext cx="1959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Repository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Files saved to and tracked by Git</a:t>
            </a:r>
          </a:p>
        </p:txBody>
      </p:sp>
    </p:spTree>
    <p:extLst>
      <p:ext uri="{BB962C8B-B14F-4D97-AF65-F5344CB8AC3E}">
        <p14:creationId xmlns:p14="http://schemas.microsoft.com/office/powerpoint/2010/main" val="2005903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7996B8-735F-6ACA-DFD3-A4E8EAF98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366F9A9-C704-E713-6996-EC497EAB37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0976" y="335573"/>
            <a:ext cx="9668047" cy="1006340"/>
          </a:xfrm>
        </p:spPr>
        <p:txBody>
          <a:bodyPr/>
          <a:lstStyle/>
          <a:p>
            <a:r>
              <a:rPr lang="en-NZ" dirty="0"/>
              <a:t>The Three States / Areas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5CA058BC-15CF-B0BE-0BDE-CDA872DAA1E9}"/>
              </a:ext>
            </a:extLst>
          </p:cNvPr>
          <p:cNvSpPr/>
          <p:nvPr/>
        </p:nvSpPr>
        <p:spPr>
          <a:xfrm>
            <a:off x="2192977" y="1223161"/>
            <a:ext cx="4857008" cy="4857008"/>
          </a:xfrm>
          <a:prstGeom prst="ellipse">
            <a:avLst/>
          </a:prstGeom>
          <a:solidFill>
            <a:srgbClr val="141BCB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18AD668-3375-2DEB-8808-324629DD9C0B}"/>
              </a:ext>
            </a:extLst>
          </p:cNvPr>
          <p:cNvSpPr/>
          <p:nvPr/>
        </p:nvSpPr>
        <p:spPr>
          <a:xfrm>
            <a:off x="5164999" y="1223161"/>
            <a:ext cx="4857008" cy="4857008"/>
          </a:xfrm>
          <a:prstGeom prst="ellipse">
            <a:avLst/>
          </a:prstGeom>
          <a:solidFill>
            <a:srgbClr val="FF0000">
              <a:alpha val="5019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731169-00EA-4796-9FF6-D4996E587676}"/>
              </a:ext>
            </a:extLst>
          </p:cNvPr>
          <p:cNvSpPr txBox="1"/>
          <p:nvPr/>
        </p:nvSpPr>
        <p:spPr>
          <a:xfrm>
            <a:off x="2790701" y="2690336"/>
            <a:ext cx="1959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Working directory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you edits files and do your work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682181-B44D-A515-3B5B-08F971911BAE}"/>
              </a:ext>
            </a:extLst>
          </p:cNvPr>
          <p:cNvSpPr txBox="1"/>
          <p:nvPr/>
        </p:nvSpPr>
        <p:spPr>
          <a:xfrm>
            <a:off x="5297990" y="2913001"/>
            <a:ext cx="195942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Staging area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Where files are prepared for saving to Git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30204F-FCE4-627A-F182-8F529EF80306}"/>
              </a:ext>
            </a:extLst>
          </p:cNvPr>
          <p:cNvSpPr txBox="1"/>
          <p:nvPr/>
        </p:nvSpPr>
        <p:spPr>
          <a:xfrm>
            <a:off x="7722152" y="2690336"/>
            <a:ext cx="19594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/>
              <a:t>Repository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Files saved to and tracked by Git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3FDE9C3-BF08-2A46-EDFA-953A57C2D6BF}"/>
                  </a:ext>
                </a:extLst>
              </p14:cNvPr>
              <p14:cNvContentPartPr/>
              <p14:nvPr/>
            </p14:nvContentPartPr>
            <p14:xfrm>
              <a:off x="3152944" y="4348126"/>
              <a:ext cx="2952360" cy="89280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3FDE9C3-BF08-2A46-EDFA-953A57C2D6B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3944" y="4339126"/>
                <a:ext cx="2970000" cy="91044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57D5DA79-7774-A95A-469C-03061631A9F2}"/>
              </a:ext>
            </a:extLst>
          </p:cNvPr>
          <p:cNvSpPr txBox="1"/>
          <p:nvPr/>
        </p:nvSpPr>
        <p:spPr>
          <a:xfrm>
            <a:off x="4459826" y="5331421"/>
            <a:ext cx="580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Add</a:t>
            </a:r>
          </a:p>
        </p:txBody>
      </p:sp>
    </p:spTree>
    <p:extLst>
      <p:ext uri="{BB962C8B-B14F-4D97-AF65-F5344CB8AC3E}">
        <p14:creationId xmlns:p14="http://schemas.microsoft.com/office/powerpoint/2010/main" val="1668668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Earth Sciences NZ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41BCB"/>
      </a:accent1>
      <a:accent2>
        <a:srgbClr val="1217A8"/>
      </a:accent2>
      <a:accent3>
        <a:srgbClr val="0F1482"/>
      </a:accent3>
      <a:accent4>
        <a:srgbClr val="0A0D3B"/>
      </a:accent4>
      <a:accent5>
        <a:srgbClr val="0A0A17"/>
      </a:accent5>
      <a:accent6>
        <a:srgbClr val="F75316"/>
      </a:accent6>
      <a:hlink>
        <a:srgbClr val="141ACA"/>
      </a:hlink>
      <a:folHlink>
        <a:srgbClr val="141ACA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Earth Sciences Powerpoint Master Template v03" id="{6658A908-C70B-1347-B84F-518BB12C823D}" vid="{8D0A0855-A64F-E342-A4FF-5F9E5E2292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E645E44DF4C347A076E5154A1E1A44" ma:contentTypeVersion="13" ma:contentTypeDescription="Create a new document." ma:contentTypeScope="" ma:versionID="fed3924ebad4b1980a48696ea5626475">
  <xsd:schema xmlns:xsd="http://www.w3.org/2001/XMLSchema" xmlns:xs="http://www.w3.org/2001/XMLSchema" xmlns:p="http://schemas.microsoft.com/office/2006/metadata/properties" xmlns:ns3="0e9b77c3-686e-41f8-8658-848585ae3dd1" xmlns:ns4="7cc5065d-f71a-4a84-87cf-13f6ecd6fd27" targetNamespace="http://schemas.microsoft.com/office/2006/metadata/properties" ma:root="true" ma:fieldsID="17712d7b2787ccbd2e536e461d73e683" ns3:_="" ns4:_="">
    <xsd:import namespace="0e9b77c3-686e-41f8-8658-848585ae3dd1"/>
    <xsd:import namespace="7cc5065d-f71a-4a84-87cf-13f6ecd6fd2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e9b77c3-686e-41f8-8658-848585ae3dd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5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c5065d-f71a-4a84-87cf-13f6ecd6fd2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E36611-773A-4920-89A3-001E8534275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A317C76-B0BC-4DAA-9FEE-2F6EC759F733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7cc5065d-f71a-4a84-87cf-13f6ecd6fd27"/>
    <ds:schemaRef ds:uri="0e9b77c3-686e-41f8-8658-848585ae3dd1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B991322-6CA4-49CA-A5EB-C0B5EF00A0D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e9b77c3-686e-41f8-8658-848585ae3dd1"/>
    <ds:schemaRef ds:uri="7cc5065d-f71a-4a84-87cf-13f6ecd6fd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1476</TotalTime>
  <Words>830</Words>
  <Application>Microsoft Macintosh PowerPoint</Application>
  <PresentationFormat>Widescreen</PresentationFormat>
  <Paragraphs>106</Paragraphs>
  <Slides>28</Slides>
  <Notes>2</Notes>
  <HiddenSlides>14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Aptos</vt:lpstr>
      <vt:lpstr>Aptos Light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Welcome to Earth Sciences New Zealand</vt:lpstr>
      <vt:lpstr>Welcome to Earth Sciences New Zealand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Heading 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Earth Sciences New Zealand PPT Template</dc:title>
  <dc:subject/>
  <dc:creator>ESNZ Communications Team</dc:creator>
  <cp:keywords/>
  <dc:description/>
  <cp:lastModifiedBy>Faye Nielsen</cp:lastModifiedBy>
  <cp:revision>9</cp:revision>
  <cp:lastPrinted>2025-10-28T20:39:49Z</cp:lastPrinted>
  <dcterms:created xsi:type="dcterms:W3CDTF">2025-10-28T20:38:24Z</dcterms:created>
  <dcterms:modified xsi:type="dcterms:W3CDTF">2025-12-05T03:09:39Z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0x0101005FE645E44DF4C347A076E5154A1E1A44</vt:lpwstr>
  </property>
</Properties>
</file>

<file path=docProps/thumbnail.jpeg>
</file>